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rels" ContentType="application/vnd.openxmlformats-package.relationships+xml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71" r:id="rId1"/>
  </p:sldMasterIdLst>
  <p:notesMasterIdLst>
    <p:notesMasterId r:id="rId9"/>
  </p:notesMasterIdLst>
  <p:sldIdLst>
    <p:sldId id="1794" r:id="rId2"/>
    <p:sldId id="1777" r:id="rId3"/>
    <p:sldId id="1778" r:id="rId4"/>
    <p:sldId id="1751" r:id="rId5"/>
    <p:sldId id="1770" r:id="rId6"/>
    <p:sldId id="1771" r:id="rId7"/>
    <p:sldId id="1772" r:id="rId8"/>
  </p:sldIdLst>
  <p:sldSz cx="13004800" cy="9753600"/>
  <p:notesSz cx="6865938" cy="9998075"/>
  <p:defaultTextStyle>
    <a:lvl1pPr algn="ctr" defTabSz="823543">
      <a:defRPr sz="3400">
        <a:latin typeface="+mn-lt"/>
        <a:ea typeface="+mn-ea"/>
        <a:cs typeface="+mn-cs"/>
        <a:sym typeface="Helvetica Light"/>
      </a:defRPr>
    </a:lvl1pPr>
    <a:lvl2pPr indent="228065" algn="ctr" defTabSz="823543">
      <a:defRPr sz="3400">
        <a:latin typeface="+mn-lt"/>
        <a:ea typeface="+mn-ea"/>
        <a:cs typeface="+mn-cs"/>
        <a:sym typeface="Helvetica Light"/>
      </a:defRPr>
    </a:lvl2pPr>
    <a:lvl3pPr indent="456115" algn="ctr" defTabSz="823543">
      <a:defRPr sz="3400">
        <a:latin typeface="+mn-lt"/>
        <a:ea typeface="+mn-ea"/>
        <a:cs typeface="+mn-cs"/>
        <a:sym typeface="Helvetica Light"/>
      </a:defRPr>
    </a:lvl3pPr>
    <a:lvl4pPr indent="684191" algn="ctr" defTabSz="823543">
      <a:defRPr sz="3400">
        <a:latin typeface="+mn-lt"/>
        <a:ea typeface="+mn-ea"/>
        <a:cs typeface="+mn-cs"/>
        <a:sym typeface="Helvetica Light"/>
      </a:defRPr>
    </a:lvl4pPr>
    <a:lvl5pPr indent="912242" algn="ctr" defTabSz="823543">
      <a:defRPr sz="3400">
        <a:latin typeface="+mn-lt"/>
        <a:ea typeface="+mn-ea"/>
        <a:cs typeface="+mn-cs"/>
        <a:sym typeface="Helvetica Light"/>
      </a:defRPr>
    </a:lvl5pPr>
    <a:lvl6pPr indent="1140317" algn="ctr" defTabSz="823543">
      <a:defRPr sz="3400">
        <a:latin typeface="+mn-lt"/>
        <a:ea typeface="+mn-ea"/>
        <a:cs typeface="+mn-cs"/>
        <a:sym typeface="Helvetica Light"/>
      </a:defRPr>
    </a:lvl6pPr>
    <a:lvl7pPr indent="1368371" algn="ctr" defTabSz="823543">
      <a:defRPr sz="3400">
        <a:latin typeface="+mn-lt"/>
        <a:ea typeface="+mn-ea"/>
        <a:cs typeface="+mn-cs"/>
        <a:sym typeface="Helvetica Light"/>
      </a:defRPr>
    </a:lvl7pPr>
    <a:lvl8pPr indent="1596444" algn="ctr" defTabSz="823543">
      <a:defRPr sz="3400">
        <a:latin typeface="+mn-lt"/>
        <a:ea typeface="+mn-ea"/>
        <a:cs typeface="+mn-cs"/>
        <a:sym typeface="Helvetica Light"/>
      </a:defRPr>
    </a:lvl8pPr>
    <a:lvl9pPr indent="1824496" algn="ctr" defTabSz="823543">
      <a:defRPr sz="3400">
        <a:latin typeface="+mn-lt"/>
        <a:ea typeface="+mn-ea"/>
        <a:cs typeface="+mn-cs"/>
        <a:sym typeface="Helvetica Light"/>
      </a:defRPr>
    </a:lvl9pPr>
  </p:defaultTextStyle>
  <p:extLst>
    <p:ext uri="{EFAFB233-063F-42B5-8137-9DF3F51BA10A}">
      <p15:sldGuideLst xmlns:p15="http://schemas.microsoft.com/office/powerpoint/2012/main">
        <p15:guide id="1" orient="horz" pos="3072">
          <p15:clr>
            <a:srgbClr val="A4A3A4"/>
          </p15:clr>
        </p15:guide>
        <p15:guide id="2" pos="409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000"/>
    <a:srgbClr val="E45818"/>
    <a:srgbClr val="0066FF"/>
    <a:srgbClr val="DD5C2D"/>
    <a:srgbClr val="253A65"/>
    <a:srgbClr val="212B61"/>
    <a:srgbClr val="2A4374"/>
    <a:srgbClr val="2F4A81"/>
    <a:srgbClr val="304C84"/>
    <a:srgbClr val="1F315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00882B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4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91" autoAdjust="0"/>
    <p:restoredTop sz="86426" autoAdjust="0"/>
  </p:normalViewPr>
  <p:slideViewPr>
    <p:cSldViewPr snapToGrid="0" snapToObjects="1">
      <p:cViewPr varScale="1">
        <p:scale>
          <a:sx n="215" d="100"/>
          <a:sy n="215" d="100"/>
        </p:scale>
        <p:origin x="208" y="1552"/>
      </p:cViewPr>
      <p:guideLst>
        <p:guide orient="horz" pos="3072"/>
        <p:guide pos="4096"/>
      </p:guideLst>
    </p:cSldViewPr>
  </p:slideViewPr>
  <p:outlineViewPr>
    <p:cViewPr>
      <p:scale>
        <a:sx n="33" d="100"/>
        <a:sy n="33" d="100"/>
      </p:scale>
      <p:origin x="0" y="-6072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90" d="100"/>
        <a:sy n="90" d="100"/>
      </p:scale>
      <p:origin x="0" y="-15058"/>
    </p:cViewPr>
  </p:sorterViewPr>
  <p:notesViewPr>
    <p:cSldViewPr snapToGrid="0" snapToObjects="1">
      <p:cViewPr varScale="1">
        <p:scale>
          <a:sx n="89" d="100"/>
          <a:sy n="89" d="100"/>
        </p:scale>
        <p:origin x="307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>
            <a:spLocks noGrp="1" noRot="1" noChangeAspect="1"/>
          </p:cNvSpPr>
          <p:nvPr>
            <p:ph type="sldImg"/>
          </p:nvPr>
        </p:nvSpPr>
        <p:spPr>
          <a:xfrm>
            <a:off x="933450" y="749300"/>
            <a:ext cx="4999038" cy="3749675"/>
          </a:xfrm>
          <a:prstGeom prst="rect">
            <a:avLst/>
          </a:prstGeom>
        </p:spPr>
        <p:txBody>
          <a:bodyPr lIns="96359" tIns="48180" rIns="96359" bIns="48180"/>
          <a:lstStyle/>
          <a:p>
            <a:pPr lvl="0"/>
            <a:endParaRPr/>
          </a:p>
        </p:txBody>
      </p:sp>
      <p:sp>
        <p:nvSpPr>
          <p:cNvPr id="30" name="Shape 30"/>
          <p:cNvSpPr>
            <a:spLocks noGrp="1"/>
          </p:cNvSpPr>
          <p:nvPr>
            <p:ph type="body" sz="quarter" idx="1"/>
          </p:nvPr>
        </p:nvSpPr>
        <p:spPr>
          <a:xfrm>
            <a:off x="915459" y="4749086"/>
            <a:ext cx="5035021" cy="4499134"/>
          </a:xfrm>
          <a:prstGeom prst="rect">
            <a:avLst/>
          </a:prstGeom>
        </p:spPr>
        <p:txBody>
          <a:bodyPr lIns="96359" tIns="48180" rIns="96359" bIns="48180"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3166204216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6115">
      <a:lnSpc>
        <a:spcPct val="125000"/>
      </a:lnSpc>
      <a:defRPr sz="1600">
        <a:latin typeface="Avenir Roman"/>
        <a:ea typeface="Avenir Roman"/>
        <a:cs typeface="Avenir Roman"/>
        <a:sym typeface="Avenir Roman"/>
      </a:defRPr>
    </a:lvl1pPr>
    <a:lvl2pPr indent="228065" defTabSz="456115">
      <a:lnSpc>
        <a:spcPct val="125000"/>
      </a:lnSpc>
      <a:defRPr sz="1600">
        <a:latin typeface="Avenir Roman"/>
        <a:ea typeface="Avenir Roman"/>
        <a:cs typeface="Avenir Roman"/>
        <a:sym typeface="Avenir Roman"/>
      </a:defRPr>
    </a:lvl2pPr>
    <a:lvl3pPr indent="456115" defTabSz="456115">
      <a:lnSpc>
        <a:spcPct val="125000"/>
      </a:lnSpc>
      <a:defRPr sz="1600">
        <a:latin typeface="Avenir Roman"/>
        <a:ea typeface="Avenir Roman"/>
        <a:cs typeface="Avenir Roman"/>
        <a:sym typeface="Avenir Roman"/>
      </a:defRPr>
    </a:lvl3pPr>
    <a:lvl4pPr indent="684191" defTabSz="456115">
      <a:lnSpc>
        <a:spcPct val="125000"/>
      </a:lnSpc>
      <a:defRPr sz="1600">
        <a:latin typeface="Avenir Roman"/>
        <a:ea typeface="Avenir Roman"/>
        <a:cs typeface="Avenir Roman"/>
        <a:sym typeface="Avenir Roman"/>
      </a:defRPr>
    </a:lvl4pPr>
    <a:lvl5pPr indent="912242" defTabSz="456115">
      <a:lnSpc>
        <a:spcPct val="125000"/>
      </a:lnSpc>
      <a:defRPr sz="1600">
        <a:latin typeface="Avenir Roman"/>
        <a:ea typeface="Avenir Roman"/>
        <a:cs typeface="Avenir Roman"/>
        <a:sym typeface="Avenir Roman"/>
      </a:defRPr>
    </a:lvl5pPr>
    <a:lvl6pPr indent="1140317" defTabSz="456115">
      <a:lnSpc>
        <a:spcPct val="125000"/>
      </a:lnSpc>
      <a:defRPr sz="1600">
        <a:latin typeface="Avenir Roman"/>
        <a:ea typeface="Avenir Roman"/>
        <a:cs typeface="Avenir Roman"/>
        <a:sym typeface="Avenir Roman"/>
      </a:defRPr>
    </a:lvl6pPr>
    <a:lvl7pPr indent="1368371" defTabSz="456115">
      <a:lnSpc>
        <a:spcPct val="125000"/>
      </a:lnSpc>
      <a:defRPr sz="1600">
        <a:latin typeface="Avenir Roman"/>
        <a:ea typeface="Avenir Roman"/>
        <a:cs typeface="Avenir Roman"/>
        <a:sym typeface="Avenir Roman"/>
      </a:defRPr>
    </a:lvl7pPr>
    <a:lvl8pPr indent="1596444" defTabSz="456115">
      <a:lnSpc>
        <a:spcPct val="125000"/>
      </a:lnSpc>
      <a:defRPr sz="1600">
        <a:latin typeface="Avenir Roman"/>
        <a:ea typeface="Avenir Roman"/>
        <a:cs typeface="Avenir Roman"/>
        <a:sym typeface="Avenir Roman"/>
      </a:defRPr>
    </a:lvl8pPr>
    <a:lvl9pPr indent="1824496" defTabSz="456115">
      <a:lnSpc>
        <a:spcPct val="125000"/>
      </a:lnSpc>
      <a:defRPr sz="1600">
        <a:latin typeface="Avenir Roman"/>
        <a:ea typeface="Avenir Roman"/>
        <a:cs typeface="Avenir Roman"/>
        <a:sym typeface="Avenir Roman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21574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35341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60595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75656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84373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54223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56488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em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Relationship Id="rId3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emf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Relationship Id="rId3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0266" y="2178874"/>
            <a:ext cx="9731705" cy="2832329"/>
          </a:xfrm>
          <a:prstGeom prst="rect">
            <a:avLst/>
          </a:prstGeom>
        </p:spPr>
        <p:txBody>
          <a:bodyPr lIns="81542" tIns="40771" rIns="81542" bIns="40771">
            <a:noAutofit/>
          </a:bodyPr>
          <a:lstStyle>
            <a:lvl1pPr algn="l">
              <a:defRPr sz="7538" b="1">
                <a:solidFill>
                  <a:srgbClr val="253A65"/>
                </a:solidFill>
              </a:defRPr>
            </a:lvl1pPr>
          </a:lstStyle>
          <a:p>
            <a:r>
              <a:rPr lang="x-none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0268" y="5381088"/>
            <a:ext cx="6336613" cy="2492587"/>
          </a:xfrm>
          <a:prstGeom prst="rect">
            <a:avLst/>
          </a:prstGeom>
        </p:spPr>
        <p:txBody>
          <a:bodyPr lIns="81542" tIns="40771" rIns="81542" bIns="40771"/>
          <a:lstStyle>
            <a:lvl1pPr marL="0" indent="0" algn="l">
              <a:buNone/>
              <a:defRPr>
                <a:solidFill>
                  <a:schemeClr val="tx1">
                    <a:tint val="75000"/>
                  </a:schemeClr>
                </a:solidFill>
                <a:latin typeface="Helvetica Neue"/>
                <a:cs typeface="Helvetica Neue"/>
              </a:defRPr>
            </a:lvl1pPr>
            <a:lvl2pPr marL="5798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1596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7395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3193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8992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4790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058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6387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x-none"/>
              <a:t>Click to edit Master subtitle style</a:t>
            </a:r>
            <a:endParaRPr lang="en-US" dirty="0"/>
          </a:p>
        </p:txBody>
      </p:sp>
      <p:cxnSp>
        <p:nvCxnSpPr>
          <p:cNvPr id="8" name="Shape 33"/>
          <p:cNvCxnSpPr/>
          <p:nvPr userDrawn="1"/>
        </p:nvCxnSpPr>
        <p:spPr>
          <a:xfrm>
            <a:off x="28" y="5192831"/>
            <a:ext cx="13019191" cy="0"/>
          </a:xfrm>
          <a:prstGeom prst="straightConnector1">
            <a:avLst/>
          </a:prstGeom>
          <a:noFill/>
          <a:ln w="127000" cap="flat">
            <a:solidFill>
              <a:srgbClr val="DD5C2D"/>
            </a:solidFill>
            <a:prstDash val="solid"/>
            <a:miter/>
            <a:headEnd type="none" w="med" len="med"/>
            <a:tailEnd type="none" w="med" len="med"/>
          </a:ln>
        </p:spPr>
      </p:cxnSp>
      <p:pic>
        <p:nvPicPr>
          <p:cNvPr id="10" name="Picture 9" descr="activeeon-white.pdf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66638" y="5357276"/>
            <a:ext cx="5205045" cy="1418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0936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0240" y="1700130"/>
            <a:ext cx="11704320" cy="7012636"/>
          </a:xfrm>
          <a:prstGeom prst="rect">
            <a:avLst/>
          </a:prstGeom>
        </p:spPr>
        <p:txBody>
          <a:bodyPr lIns="81542" tIns="40771" rIns="81542" bIns="40771"/>
          <a:lstStyle>
            <a:lvl1pPr marL="434892" indent="-434892">
              <a:buClrTx/>
              <a:buSzPct val="75000"/>
              <a:buFontTx/>
              <a:buBlip>
                <a:blip r:embed="rId2"/>
              </a:buBlip>
              <a:defRPr sz="3556">
                <a:latin typeface="Helvetica Neue"/>
                <a:cs typeface="Helvetica Neue"/>
              </a:defRPr>
            </a:lvl1pPr>
            <a:lvl2pPr marL="942256" indent="-362409">
              <a:buClr>
                <a:srgbClr val="DD5C2D"/>
              </a:buClr>
              <a:buFont typeface="Arial"/>
              <a:buChar char="•"/>
              <a:defRPr sz="2987">
                <a:latin typeface="Helvetica Neue"/>
                <a:cs typeface="Helvetica Neue"/>
              </a:defRPr>
            </a:lvl2pPr>
            <a:lvl3pPr marL="1449621" indent="-289921">
              <a:buClr>
                <a:srgbClr val="DD5C2D"/>
              </a:buClr>
              <a:buFont typeface="Wingdings" charset="2"/>
              <a:buChar char="§"/>
              <a:defRPr sz="2560">
                <a:latin typeface="Helvetica Neue"/>
                <a:cs typeface="Helvetica Neue"/>
              </a:defRPr>
            </a:lvl3pPr>
            <a:lvl4pPr>
              <a:buClr>
                <a:srgbClr val="DD5C2D"/>
              </a:buClr>
              <a:defRPr sz="2276">
                <a:latin typeface="Helvetica Neue"/>
                <a:cs typeface="Helvetica Neue"/>
              </a:defRPr>
            </a:lvl4pPr>
            <a:lvl5pPr>
              <a:buClr>
                <a:srgbClr val="DD5C2D"/>
              </a:buClr>
              <a:defRPr sz="2276">
                <a:latin typeface="Helvetica Neue"/>
                <a:cs typeface="Helvetica Neue"/>
              </a:defRPr>
            </a:lvl5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 dirty="0"/>
          </a:p>
        </p:txBody>
      </p:sp>
      <p:cxnSp>
        <p:nvCxnSpPr>
          <p:cNvPr id="9" name="Shape 33"/>
          <p:cNvCxnSpPr/>
          <p:nvPr userDrawn="1"/>
        </p:nvCxnSpPr>
        <p:spPr>
          <a:xfrm>
            <a:off x="-14364" y="1402963"/>
            <a:ext cx="13019191" cy="0"/>
          </a:xfrm>
          <a:prstGeom prst="straightConnector1">
            <a:avLst/>
          </a:prstGeom>
          <a:noFill/>
          <a:ln w="127000" cap="flat">
            <a:solidFill>
              <a:srgbClr val="DD5C2D"/>
            </a:solidFill>
            <a:prstDash val="solid"/>
            <a:miter/>
            <a:headEnd type="none" w="med" len="med"/>
            <a:tailEnd type="none" w="med" len="med"/>
          </a:ln>
        </p:spPr>
      </p:cxnSp>
      <p:pic>
        <p:nvPicPr>
          <p:cNvPr id="10" name="Picture 9" descr="activeeon-white.pdf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65469" y="29064"/>
            <a:ext cx="4731858" cy="1289129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389" y="276821"/>
            <a:ext cx="8412479" cy="927570"/>
          </a:xfrm>
          <a:prstGeom prst="rect">
            <a:avLst/>
          </a:prstGeom>
        </p:spPr>
        <p:txBody>
          <a:bodyPr lIns="81542" tIns="40771" rIns="81542" bIns="40771">
            <a:noAutofit/>
          </a:bodyPr>
          <a:lstStyle>
            <a:lvl1pPr algn="l">
              <a:defRPr sz="4400" b="1">
                <a:solidFill>
                  <a:srgbClr val="253A65"/>
                </a:solidFill>
              </a:defRPr>
            </a:lvl1pPr>
          </a:lstStyle>
          <a:p>
            <a:r>
              <a:rPr lang="x-none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62113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hape 33"/>
          <p:cNvCxnSpPr/>
          <p:nvPr userDrawn="1"/>
        </p:nvCxnSpPr>
        <p:spPr>
          <a:xfrm>
            <a:off x="-14364" y="1402963"/>
            <a:ext cx="13019191" cy="0"/>
          </a:xfrm>
          <a:prstGeom prst="straightConnector1">
            <a:avLst/>
          </a:prstGeom>
          <a:noFill/>
          <a:ln w="127000" cap="flat">
            <a:solidFill>
              <a:srgbClr val="DD5C2D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13" name="Text Placeholder 2"/>
          <p:cNvSpPr>
            <a:spLocks noGrp="1"/>
          </p:cNvSpPr>
          <p:nvPr>
            <p:ph type="body" idx="1"/>
          </p:nvPr>
        </p:nvSpPr>
        <p:spPr>
          <a:xfrm>
            <a:off x="650240" y="1705115"/>
            <a:ext cx="5746045" cy="909885"/>
          </a:xfrm>
          <a:prstGeom prst="rect">
            <a:avLst/>
          </a:prstGeom>
        </p:spPr>
        <p:txBody>
          <a:bodyPr lIns="81542" tIns="40771" rIns="81542" bIns="40771" anchor="b"/>
          <a:lstStyle>
            <a:lvl1pPr marL="0" indent="0">
              <a:buNone/>
              <a:defRPr sz="2560" b="1">
                <a:latin typeface="Helvetica Neue"/>
                <a:cs typeface="Helvetica Neue"/>
              </a:defRPr>
            </a:lvl1pPr>
            <a:lvl2pPr marL="579844" indent="0">
              <a:buNone/>
              <a:defRPr sz="2560" b="1"/>
            </a:lvl2pPr>
            <a:lvl3pPr marL="1159696" indent="0">
              <a:buNone/>
              <a:defRPr sz="2276" b="1"/>
            </a:lvl3pPr>
            <a:lvl4pPr marL="1739551" indent="0">
              <a:buNone/>
              <a:defRPr sz="1991" b="1"/>
            </a:lvl4pPr>
            <a:lvl5pPr marL="2319398" indent="0">
              <a:buNone/>
              <a:defRPr sz="1991" b="1"/>
            </a:lvl5pPr>
            <a:lvl6pPr marL="2899244" indent="0">
              <a:buNone/>
              <a:defRPr sz="1991" b="1"/>
            </a:lvl6pPr>
            <a:lvl7pPr marL="3479099" indent="0">
              <a:buNone/>
              <a:defRPr sz="1991" b="1"/>
            </a:lvl7pPr>
            <a:lvl8pPr marL="4058943" indent="0">
              <a:buNone/>
              <a:defRPr sz="1991" b="1"/>
            </a:lvl8pPr>
            <a:lvl9pPr marL="4638798" indent="0">
              <a:buNone/>
              <a:defRPr sz="1991" b="1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6260" y="1705115"/>
            <a:ext cx="5748302" cy="909885"/>
          </a:xfrm>
          <a:prstGeom prst="rect">
            <a:avLst/>
          </a:prstGeom>
        </p:spPr>
        <p:txBody>
          <a:bodyPr lIns="81542" tIns="40771" rIns="81542" bIns="40771" anchor="b"/>
          <a:lstStyle>
            <a:lvl1pPr marL="0" indent="0">
              <a:buNone/>
              <a:defRPr sz="2560" b="1">
                <a:latin typeface="Helvetica Neue"/>
                <a:cs typeface="Helvetica Neue"/>
              </a:defRPr>
            </a:lvl1pPr>
            <a:lvl2pPr marL="579844" indent="0">
              <a:buNone/>
              <a:defRPr sz="2560" b="1"/>
            </a:lvl2pPr>
            <a:lvl3pPr marL="1159696" indent="0">
              <a:buNone/>
              <a:defRPr sz="2276" b="1"/>
            </a:lvl3pPr>
            <a:lvl4pPr marL="1739551" indent="0">
              <a:buNone/>
              <a:defRPr sz="1991" b="1"/>
            </a:lvl4pPr>
            <a:lvl5pPr marL="2319398" indent="0">
              <a:buNone/>
              <a:defRPr sz="1991" b="1"/>
            </a:lvl5pPr>
            <a:lvl6pPr marL="2899244" indent="0">
              <a:buNone/>
              <a:defRPr sz="1991" b="1"/>
            </a:lvl6pPr>
            <a:lvl7pPr marL="3479099" indent="0">
              <a:buNone/>
              <a:defRPr sz="1991" b="1"/>
            </a:lvl7pPr>
            <a:lvl8pPr marL="4058943" indent="0">
              <a:buNone/>
              <a:defRPr sz="1991" b="1"/>
            </a:lvl8pPr>
            <a:lvl9pPr marL="4638798" indent="0">
              <a:buNone/>
              <a:defRPr sz="1991" b="1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pic>
        <p:nvPicPr>
          <p:cNvPr id="17" name="Picture 16" descr="activeeon-white.pdf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61545" y="29064"/>
            <a:ext cx="4731858" cy="1289129"/>
          </a:xfrm>
          <a:prstGeom prst="rect">
            <a:avLst/>
          </a:prstGeom>
        </p:spPr>
      </p:pic>
      <p:sp>
        <p:nvSpPr>
          <p:cNvPr id="20" name="Content Placeholder 2"/>
          <p:cNvSpPr>
            <a:spLocks noGrp="1"/>
          </p:cNvSpPr>
          <p:nvPr>
            <p:ph idx="10"/>
          </p:nvPr>
        </p:nvSpPr>
        <p:spPr>
          <a:xfrm>
            <a:off x="650240" y="2642964"/>
            <a:ext cx="5746045" cy="6069826"/>
          </a:xfrm>
          <a:prstGeom prst="rect">
            <a:avLst/>
          </a:prstGeom>
        </p:spPr>
        <p:txBody>
          <a:bodyPr lIns="81542" tIns="40771" rIns="81542" bIns="40771"/>
          <a:lstStyle>
            <a:lvl1pPr marL="434892" indent="-434892">
              <a:buClrTx/>
              <a:buSzPct val="75000"/>
              <a:buFontTx/>
              <a:buBlip>
                <a:blip r:embed="rId3"/>
              </a:buBlip>
              <a:defRPr sz="2987">
                <a:latin typeface="Helvetica Neue"/>
                <a:cs typeface="Helvetica Neue"/>
              </a:defRPr>
            </a:lvl1pPr>
            <a:lvl2pPr marL="942256" indent="-362409">
              <a:buClr>
                <a:srgbClr val="DD5C2D"/>
              </a:buClr>
              <a:buFont typeface="Arial"/>
              <a:buChar char="•"/>
              <a:defRPr sz="2560">
                <a:latin typeface="Helvetica Neue"/>
                <a:cs typeface="Helvetica Neue"/>
              </a:defRPr>
            </a:lvl2pPr>
            <a:lvl3pPr marL="1449621" indent="-289921">
              <a:buClr>
                <a:srgbClr val="DD5C2D"/>
              </a:buClr>
              <a:buFont typeface="Wingdings" charset="2"/>
              <a:buChar char="§"/>
              <a:defRPr sz="2276">
                <a:latin typeface="Helvetica Neue"/>
                <a:cs typeface="Helvetica Neue"/>
              </a:defRPr>
            </a:lvl3pPr>
            <a:lvl4pPr>
              <a:buClr>
                <a:srgbClr val="DD5C2D"/>
              </a:buClr>
              <a:defRPr sz="1991">
                <a:latin typeface="Helvetica Neue"/>
                <a:cs typeface="Helvetica Neue"/>
              </a:defRPr>
            </a:lvl4pPr>
            <a:lvl5pPr>
              <a:buClr>
                <a:srgbClr val="DD5C2D"/>
              </a:buClr>
              <a:defRPr sz="1991">
                <a:latin typeface="Helvetica Neue"/>
                <a:cs typeface="Helvetica Neue"/>
              </a:defRPr>
            </a:lvl5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 dirty="0"/>
          </a:p>
        </p:txBody>
      </p:sp>
      <p:sp>
        <p:nvSpPr>
          <p:cNvPr id="21" name="Content Placeholder 2"/>
          <p:cNvSpPr>
            <a:spLocks noGrp="1"/>
          </p:cNvSpPr>
          <p:nvPr>
            <p:ph idx="11"/>
          </p:nvPr>
        </p:nvSpPr>
        <p:spPr>
          <a:xfrm>
            <a:off x="6606258" y="2632735"/>
            <a:ext cx="5770527" cy="6069826"/>
          </a:xfrm>
          <a:prstGeom prst="rect">
            <a:avLst/>
          </a:prstGeom>
        </p:spPr>
        <p:txBody>
          <a:bodyPr lIns="81542" tIns="40771" rIns="81542" bIns="40771"/>
          <a:lstStyle>
            <a:lvl1pPr marL="434892" indent="-434892">
              <a:buClrTx/>
              <a:buSzPct val="75000"/>
              <a:buFontTx/>
              <a:buBlip>
                <a:blip r:embed="rId3"/>
              </a:buBlip>
              <a:defRPr sz="2987">
                <a:latin typeface="Helvetica Neue"/>
                <a:cs typeface="Helvetica Neue"/>
              </a:defRPr>
            </a:lvl1pPr>
            <a:lvl2pPr marL="942256" indent="-362409">
              <a:buClr>
                <a:srgbClr val="DD5C2D"/>
              </a:buClr>
              <a:buFont typeface="Arial"/>
              <a:buChar char="•"/>
              <a:defRPr sz="2560">
                <a:latin typeface="Helvetica Neue"/>
                <a:cs typeface="Helvetica Neue"/>
              </a:defRPr>
            </a:lvl2pPr>
            <a:lvl3pPr marL="1449621" indent="-289921">
              <a:buClr>
                <a:srgbClr val="DD5C2D"/>
              </a:buClr>
              <a:buFont typeface="Wingdings" charset="2"/>
              <a:buChar char="§"/>
              <a:defRPr sz="2276">
                <a:latin typeface="Helvetica Neue"/>
                <a:cs typeface="Helvetica Neue"/>
              </a:defRPr>
            </a:lvl3pPr>
            <a:lvl4pPr>
              <a:buClr>
                <a:srgbClr val="DD5C2D"/>
              </a:buClr>
              <a:defRPr sz="1991">
                <a:latin typeface="Helvetica Neue"/>
                <a:cs typeface="Helvetica Neue"/>
              </a:defRPr>
            </a:lvl4pPr>
            <a:lvl5pPr>
              <a:buClr>
                <a:srgbClr val="DD5C2D"/>
              </a:buClr>
              <a:defRPr sz="1991">
                <a:latin typeface="Helvetica Neue"/>
                <a:cs typeface="Helvetica Neue"/>
              </a:defRPr>
            </a:lvl5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389" y="272480"/>
            <a:ext cx="8412479" cy="927570"/>
          </a:xfrm>
          <a:prstGeom prst="rect">
            <a:avLst/>
          </a:prstGeom>
        </p:spPr>
        <p:txBody>
          <a:bodyPr lIns="81542" tIns="40771" rIns="81542" bIns="40771">
            <a:noAutofit/>
          </a:bodyPr>
          <a:lstStyle>
            <a:lvl1pPr algn="l">
              <a:defRPr sz="4400" b="1">
                <a:solidFill>
                  <a:srgbClr val="253A65"/>
                </a:solidFill>
              </a:defRPr>
            </a:lvl1pPr>
          </a:lstStyle>
          <a:p>
            <a:r>
              <a:rPr lang="x-none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65584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hape 33"/>
          <p:cNvCxnSpPr/>
          <p:nvPr userDrawn="1"/>
        </p:nvCxnSpPr>
        <p:spPr>
          <a:xfrm>
            <a:off x="-14364" y="1402963"/>
            <a:ext cx="13019191" cy="0"/>
          </a:xfrm>
          <a:prstGeom prst="straightConnector1">
            <a:avLst/>
          </a:prstGeom>
          <a:noFill/>
          <a:ln w="127000" cap="flat">
            <a:solidFill>
              <a:srgbClr val="DD5C2D"/>
            </a:solidFill>
            <a:prstDash val="solid"/>
            <a:miter/>
            <a:headEnd type="none" w="med" len="med"/>
            <a:tailEnd type="none" w="med" len="med"/>
          </a:ln>
        </p:spPr>
      </p:cxnSp>
      <p:pic>
        <p:nvPicPr>
          <p:cNvPr id="14" name="Picture 13" descr="activeeon-white.pdf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61545" y="29064"/>
            <a:ext cx="4731858" cy="1289129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389" y="276821"/>
            <a:ext cx="8412479" cy="927570"/>
          </a:xfrm>
          <a:prstGeom prst="rect">
            <a:avLst/>
          </a:prstGeom>
        </p:spPr>
        <p:txBody>
          <a:bodyPr lIns="81542" tIns="40771" rIns="81542" bIns="40771">
            <a:noAutofit/>
          </a:bodyPr>
          <a:lstStyle>
            <a:lvl1pPr algn="l">
              <a:defRPr sz="4400" b="1">
                <a:solidFill>
                  <a:srgbClr val="253A65"/>
                </a:solidFill>
              </a:defRPr>
            </a:lvl1pPr>
          </a:lstStyle>
          <a:p>
            <a:r>
              <a:rPr lang="x-none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06596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0240" y="1700130"/>
            <a:ext cx="11704320" cy="7012636"/>
          </a:xfrm>
          <a:prstGeom prst="rect">
            <a:avLst/>
          </a:prstGeom>
        </p:spPr>
        <p:txBody>
          <a:bodyPr lIns="81542" tIns="40771" rIns="81542" bIns="40771"/>
          <a:lstStyle>
            <a:lvl1pPr marL="434892" indent="-434892">
              <a:buClrTx/>
              <a:buSzPct val="75000"/>
              <a:buFontTx/>
              <a:buBlip>
                <a:blip r:embed="rId2"/>
              </a:buBlip>
              <a:defRPr sz="3556">
                <a:latin typeface="Helvetica Neue"/>
                <a:cs typeface="Helvetica Neue"/>
              </a:defRPr>
            </a:lvl1pPr>
            <a:lvl2pPr marL="942256" indent="-362409">
              <a:buClr>
                <a:srgbClr val="DD5C2D"/>
              </a:buClr>
              <a:buFont typeface="Arial"/>
              <a:buChar char="•"/>
              <a:defRPr sz="2987">
                <a:latin typeface="Helvetica Neue"/>
                <a:cs typeface="Helvetica Neue"/>
              </a:defRPr>
            </a:lvl2pPr>
            <a:lvl3pPr marL="1449621" indent="-289921">
              <a:buClr>
                <a:srgbClr val="DD5C2D"/>
              </a:buClr>
              <a:buFont typeface="Wingdings" charset="2"/>
              <a:buChar char="§"/>
              <a:defRPr sz="2560">
                <a:latin typeface="Helvetica Neue"/>
                <a:cs typeface="Helvetica Neue"/>
              </a:defRPr>
            </a:lvl3pPr>
            <a:lvl4pPr>
              <a:buClr>
                <a:srgbClr val="DD5C2D"/>
              </a:buClr>
              <a:defRPr sz="2276">
                <a:latin typeface="Helvetica Neue"/>
                <a:cs typeface="Helvetica Neue"/>
              </a:defRPr>
            </a:lvl4pPr>
            <a:lvl5pPr>
              <a:buClr>
                <a:srgbClr val="DD5C2D"/>
              </a:buClr>
              <a:defRPr sz="2276">
                <a:latin typeface="Helvetica Neue"/>
                <a:cs typeface="Helvetica Neue"/>
              </a:defRPr>
            </a:lvl5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 dirty="0"/>
          </a:p>
        </p:txBody>
      </p:sp>
      <p:cxnSp>
        <p:nvCxnSpPr>
          <p:cNvPr id="9" name="Shape 33"/>
          <p:cNvCxnSpPr/>
          <p:nvPr userDrawn="1"/>
        </p:nvCxnSpPr>
        <p:spPr>
          <a:xfrm>
            <a:off x="-14364" y="1402963"/>
            <a:ext cx="13019191" cy="0"/>
          </a:xfrm>
          <a:prstGeom prst="straightConnector1">
            <a:avLst/>
          </a:prstGeom>
          <a:noFill/>
          <a:ln w="127000" cap="flat">
            <a:solidFill>
              <a:srgbClr val="DD5C2D"/>
            </a:solidFill>
            <a:prstDash val="solid"/>
            <a:miter/>
            <a:headEnd type="none" w="med" len="med"/>
            <a:tailEnd type="none" w="med" len="med"/>
          </a:ln>
        </p:spPr>
      </p:cxnSp>
      <p:pic>
        <p:nvPicPr>
          <p:cNvPr id="10" name="Picture 9" descr="activeeon-white.pdf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65469" y="29064"/>
            <a:ext cx="4731858" cy="1289129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389" y="-139698"/>
            <a:ext cx="8412479" cy="1418043"/>
          </a:xfrm>
          <a:prstGeom prst="rect">
            <a:avLst/>
          </a:prstGeom>
        </p:spPr>
        <p:txBody>
          <a:bodyPr lIns="81542" tIns="40771" rIns="81542" bIns="40771">
            <a:noAutofit/>
          </a:bodyPr>
          <a:lstStyle>
            <a:lvl1pPr algn="l">
              <a:defRPr sz="4400" b="1">
                <a:solidFill>
                  <a:srgbClr val="253A65"/>
                </a:solidFill>
              </a:defRPr>
            </a:lvl1pPr>
          </a:lstStyle>
          <a:p>
            <a:r>
              <a:rPr lang="en-US" dirty="0"/>
              <a:t>2 Lines Title</a:t>
            </a:r>
            <a:br>
              <a:rPr lang="en-US" dirty="0"/>
            </a:br>
            <a:r>
              <a:rPr lang="x-none"/>
              <a:t>Click</a:t>
            </a:r>
            <a:r>
              <a:rPr lang="en-US" dirty="0"/>
              <a:t> </a:t>
            </a:r>
            <a:r>
              <a:rPr lang="x-none"/>
              <a:t>to</a:t>
            </a:r>
            <a:r>
              <a:rPr lang="en-US" dirty="0"/>
              <a:t> </a:t>
            </a:r>
            <a:r>
              <a:rPr lang="x-none"/>
              <a:t>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0815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49.jpg"/>
          <p:cNvPicPr/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3175">
            <a:miter lim="400000"/>
          </a:ln>
        </p:spPr>
      </p:pic>
      <p:pic>
        <p:nvPicPr>
          <p:cNvPr id="7" name="image2.png"/>
          <p:cNvPicPr/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98989" y="7995415"/>
            <a:ext cx="3587465" cy="977355"/>
          </a:xfrm>
          <a:prstGeom prst="rect">
            <a:avLst/>
          </a:prstGeom>
          <a:ln w="3175">
            <a:miter lim="400000"/>
          </a:ln>
        </p:spPr>
      </p:pic>
    </p:spTree>
    <p:extLst>
      <p:ext uri="{BB962C8B-B14F-4D97-AF65-F5344CB8AC3E}">
        <p14:creationId xmlns:p14="http://schemas.microsoft.com/office/powerpoint/2010/main" val="41095310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19122573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637606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2" r:id="rId1"/>
    <p:sldLayoutId id="2147483873" r:id="rId2"/>
    <p:sldLayoutId id="2147483875" r:id="rId3"/>
    <p:sldLayoutId id="2147483876" r:id="rId4"/>
    <p:sldLayoutId id="2147483874" r:id="rId5"/>
    <p:sldLayoutId id="2147483877" r:id="rId6"/>
    <p:sldLayoutId id="2147483878" r:id="rId7"/>
  </p:sldLayoutIdLst>
  <p:txStyles>
    <p:titleStyle>
      <a:lvl1pPr algn="ctr" defTabSz="579990" rtl="0" eaLnBrk="1" latinLnBrk="0" hangingPunct="1">
        <a:spcBef>
          <a:spcPct val="0"/>
        </a:spcBef>
        <a:buNone/>
        <a:defRPr sz="5689" kern="1200">
          <a:solidFill>
            <a:schemeClr val="tx1"/>
          </a:solidFill>
          <a:latin typeface="Helvetica Neue"/>
          <a:ea typeface="+mj-ea"/>
          <a:cs typeface="Helvetica Neue"/>
        </a:defRPr>
      </a:lvl1pPr>
    </p:titleStyle>
    <p:bodyStyle>
      <a:lvl1pPr marL="435000" indent="-435000" algn="l" defTabSz="579990" rtl="0" eaLnBrk="1" latinLnBrk="0" hangingPunct="1">
        <a:spcBef>
          <a:spcPct val="20000"/>
        </a:spcBef>
        <a:buFont typeface="Arial"/>
        <a:buChar char="•"/>
        <a:defRPr sz="4124" kern="1200">
          <a:solidFill>
            <a:schemeClr val="tx1"/>
          </a:solidFill>
          <a:latin typeface="+mn-lt"/>
          <a:ea typeface="+mn-ea"/>
          <a:cs typeface="+mn-cs"/>
        </a:defRPr>
      </a:lvl1pPr>
      <a:lvl2pPr marL="942492" indent="-362499" algn="l" defTabSz="579990" rtl="0" eaLnBrk="1" latinLnBrk="0" hangingPunct="1">
        <a:spcBef>
          <a:spcPct val="20000"/>
        </a:spcBef>
        <a:buFont typeface="Arial"/>
        <a:buChar char="–"/>
        <a:defRPr sz="3556" kern="1200">
          <a:solidFill>
            <a:schemeClr val="tx1"/>
          </a:solidFill>
          <a:latin typeface="+mn-lt"/>
          <a:ea typeface="+mn-ea"/>
          <a:cs typeface="+mn-cs"/>
        </a:defRPr>
      </a:lvl2pPr>
      <a:lvl3pPr marL="1449984" indent="-289994" algn="l" defTabSz="579990" rtl="0" eaLnBrk="1" latinLnBrk="0" hangingPunct="1">
        <a:spcBef>
          <a:spcPct val="20000"/>
        </a:spcBef>
        <a:buFont typeface="Arial"/>
        <a:buChar char="•"/>
        <a:defRPr sz="2987" kern="1200">
          <a:solidFill>
            <a:schemeClr val="tx1"/>
          </a:solidFill>
          <a:latin typeface="+mn-lt"/>
          <a:ea typeface="+mn-ea"/>
          <a:cs typeface="+mn-cs"/>
        </a:defRPr>
      </a:lvl3pPr>
      <a:lvl4pPr marL="2029980" indent="-289994" algn="l" defTabSz="579990" rtl="0" eaLnBrk="1" latinLnBrk="0" hangingPunct="1">
        <a:spcBef>
          <a:spcPct val="20000"/>
        </a:spcBef>
        <a:buFont typeface="Arial"/>
        <a:buChar char="–"/>
        <a:defRPr sz="2560" kern="1200">
          <a:solidFill>
            <a:schemeClr val="tx1"/>
          </a:solidFill>
          <a:latin typeface="+mn-lt"/>
          <a:ea typeface="+mn-ea"/>
          <a:cs typeface="+mn-cs"/>
        </a:defRPr>
      </a:lvl4pPr>
      <a:lvl5pPr marL="2609982" indent="-289994" algn="l" defTabSz="579990" rtl="0" eaLnBrk="1" latinLnBrk="0" hangingPunct="1">
        <a:spcBef>
          <a:spcPct val="20000"/>
        </a:spcBef>
        <a:buFont typeface="Arial"/>
        <a:buChar char="»"/>
        <a:defRPr sz="2560" kern="1200">
          <a:solidFill>
            <a:schemeClr val="tx1"/>
          </a:solidFill>
          <a:latin typeface="+mn-lt"/>
          <a:ea typeface="+mn-ea"/>
          <a:cs typeface="+mn-cs"/>
        </a:defRPr>
      </a:lvl5pPr>
      <a:lvl6pPr marL="3189975" indent="-289994" algn="l" defTabSz="579990" rtl="0" eaLnBrk="1" latinLnBrk="0" hangingPunct="1">
        <a:spcBef>
          <a:spcPct val="20000"/>
        </a:spcBef>
        <a:buFont typeface="Arial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6pPr>
      <a:lvl7pPr marL="3769966" indent="-289994" algn="l" defTabSz="579990" rtl="0" eaLnBrk="1" latinLnBrk="0" hangingPunct="1">
        <a:spcBef>
          <a:spcPct val="20000"/>
        </a:spcBef>
        <a:buFont typeface="Arial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7pPr>
      <a:lvl8pPr marL="4349964" indent="-289994" algn="l" defTabSz="579990" rtl="0" eaLnBrk="1" latinLnBrk="0" hangingPunct="1">
        <a:spcBef>
          <a:spcPct val="20000"/>
        </a:spcBef>
        <a:buFont typeface="Arial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8pPr>
      <a:lvl9pPr marL="4929952" indent="-289994" algn="l" defTabSz="579990" rtl="0" eaLnBrk="1" latinLnBrk="0" hangingPunct="1">
        <a:spcBef>
          <a:spcPct val="20000"/>
        </a:spcBef>
        <a:buFont typeface="Arial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79990" rtl="0" eaLnBrk="1" latinLnBrk="0" hangingPunct="1">
        <a:defRPr sz="2276" kern="1200">
          <a:solidFill>
            <a:schemeClr val="tx1"/>
          </a:solidFill>
          <a:latin typeface="+mn-lt"/>
          <a:ea typeface="+mn-ea"/>
          <a:cs typeface="+mn-cs"/>
        </a:defRPr>
      </a:lvl1pPr>
      <a:lvl2pPr marL="579990" algn="l" defTabSz="579990" rtl="0" eaLnBrk="1" latinLnBrk="0" hangingPunct="1">
        <a:defRPr sz="2276" kern="1200">
          <a:solidFill>
            <a:schemeClr val="tx1"/>
          </a:solidFill>
          <a:latin typeface="+mn-lt"/>
          <a:ea typeface="+mn-ea"/>
          <a:cs typeface="+mn-cs"/>
        </a:defRPr>
      </a:lvl2pPr>
      <a:lvl3pPr marL="1159986" algn="l" defTabSz="579990" rtl="0" eaLnBrk="1" latinLnBrk="0" hangingPunct="1">
        <a:defRPr sz="2276" kern="1200">
          <a:solidFill>
            <a:schemeClr val="tx1"/>
          </a:solidFill>
          <a:latin typeface="+mn-lt"/>
          <a:ea typeface="+mn-ea"/>
          <a:cs typeface="+mn-cs"/>
        </a:defRPr>
      </a:lvl3pPr>
      <a:lvl4pPr marL="1739988" algn="l" defTabSz="579990" rtl="0" eaLnBrk="1" latinLnBrk="0" hangingPunct="1">
        <a:defRPr sz="2276" kern="1200">
          <a:solidFill>
            <a:schemeClr val="tx1"/>
          </a:solidFill>
          <a:latin typeface="+mn-lt"/>
          <a:ea typeface="+mn-ea"/>
          <a:cs typeface="+mn-cs"/>
        </a:defRPr>
      </a:lvl4pPr>
      <a:lvl5pPr marL="2319981" algn="l" defTabSz="579990" rtl="0" eaLnBrk="1" latinLnBrk="0" hangingPunct="1">
        <a:defRPr sz="2276" kern="1200">
          <a:solidFill>
            <a:schemeClr val="tx1"/>
          </a:solidFill>
          <a:latin typeface="+mn-lt"/>
          <a:ea typeface="+mn-ea"/>
          <a:cs typeface="+mn-cs"/>
        </a:defRPr>
      </a:lvl5pPr>
      <a:lvl6pPr marL="2899972" algn="l" defTabSz="579990" rtl="0" eaLnBrk="1" latinLnBrk="0" hangingPunct="1">
        <a:defRPr sz="2276" kern="1200">
          <a:solidFill>
            <a:schemeClr val="tx1"/>
          </a:solidFill>
          <a:latin typeface="+mn-lt"/>
          <a:ea typeface="+mn-ea"/>
          <a:cs typeface="+mn-cs"/>
        </a:defRPr>
      </a:lvl6pPr>
      <a:lvl7pPr marL="3479973" algn="l" defTabSz="579990" rtl="0" eaLnBrk="1" latinLnBrk="0" hangingPunct="1">
        <a:defRPr sz="2276" kern="1200">
          <a:solidFill>
            <a:schemeClr val="tx1"/>
          </a:solidFill>
          <a:latin typeface="+mn-lt"/>
          <a:ea typeface="+mn-ea"/>
          <a:cs typeface="+mn-cs"/>
        </a:defRPr>
      </a:lvl7pPr>
      <a:lvl8pPr marL="4059960" algn="l" defTabSz="579990" rtl="0" eaLnBrk="1" latinLnBrk="0" hangingPunct="1">
        <a:defRPr sz="2276" kern="1200">
          <a:solidFill>
            <a:schemeClr val="tx1"/>
          </a:solidFill>
          <a:latin typeface="+mn-lt"/>
          <a:ea typeface="+mn-ea"/>
          <a:cs typeface="+mn-cs"/>
        </a:defRPr>
      </a:lvl8pPr>
      <a:lvl9pPr marL="4639960" algn="l" defTabSz="579990" rtl="0" eaLnBrk="1" latinLnBrk="0" hangingPunct="1">
        <a:defRPr sz="227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1.png"/><Relationship Id="rId12" Type="http://schemas.openxmlformats.org/officeDocument/2006/relationships/image" Target="../media/image12.png"/><Relationship Id="rId13" Type="http://schemas.microsoft.com/office/2007/relationships/hdphoto" Target="../media/hdphoto4.wdp"/><Relationship Id="rId14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microsoft.com/office/2007/relationships/hdphoto" Target="../media/hdphoto1.wdp"/><Relationship Id="rId7" Type="http://schemas.openxmlformats.org/officeDocument/2006/relationships/image" Target="../media/image9.png"/><Relationship Id="rId8" Type="http://schemas.microsoft.com/office/2007/relationships/hdphoto" Target="../media/hdphoto2.wdp"/><Relationship Id="rId9" Type="http://schemas.openxmlformats.org/officeDocument/2006/relationships/image" Target="../media/image10.png"/><Relationship Id="rId10" Type="http://schemas.microsoft.com/office/2007/relationships/hdphoto" Target="../media/hdphoto3.wdp"/></Relationships>
</file>

<file path=ppt/slides/_rels/slide3.xml.rels><?xml version="1.0" encoding="UTF-8" standalone="yes"?>
<Relationships xmlns="http://schemas.openxmlformats.org/package/2006/relationships"><Relationship Id="rId11" Type="http://schemas.microsoft.com/office/2007/relationships/hdphoto" Target="../media/hdphoto8.wdp"/><Relationship Id="rId12" Type="http://schemas.openxmlformats.org/officeDocument/2006/relationships/image" Target="../media/image18.png"/><Relationship Id="rId13" Type="http://schemas.microsoft.com/office/2007/relationships/hdphoto" Target="../media/hdphoto9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Relationship Id="rId4" Type="http://schemas.openxmlformats.org/officeDocument/2006/relationships/image" Target="../media/image14.png"/><Relationship Id="rId5" Type="http://schemas.microsoft.com/office/2007/relationships/hdphoto" Target="../media/hdphoto5.wdp"/><Relationship Id="rId6" Type="http://schemas.openxmlformats.org/officeDocument/2006/relationships/image" Target="../media/image15.png"/><Relationship Id="rId7" Type="http://schemas.microsoft.com/office/2007/relationships/hdphoto" Target="../media/hdphoto6.wdp"/><Relationship Id="rId8" Type="http://schemas.openxmlformats.org/officeDocument/2006/relationships/image" Target="../media/image16.png"/><Relationship Id="rId9" Type="http://schemas.microsoft.com/office/2007/relationships/hdphoto" Target="../media/hdphoto7.wdp"/><Relationship Id="rId10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20" Type="http://schemas.openxmlformats.org/officeDocument/2006/relationships/image" Target="../media/image29.png"/><Relationship Id="rId21" Type="http://schemas.openxmlformats.org/officeDocument/2006/relationships/image" Target="../media/image30.tiff"/><Relationship Id="rId22" Type="http://schemas.openxmlformats.org/officeDocument/2006/relationships/image" Target="../media/image31.png"/><Relationship Id="rId23" Type="http://schemas.microsoft.com/office/2007/relationships/hdphoto" Target="../media/hdphoto16.wdp"/><Relationship Id="rId24" Type="http://schemas.openxmlformats.org/officeDocument/2006/relationships/image" Target="../media/image32.png"/><Relationship Id="rId25" Type="http://schemas.microsoft.com/office/2007/relationships/hdphoto" Target="../media/hdphoto17.wdp"/><Relationship Id="rId26" Type="http://schemas.openxmlformats.org/officeDocument/2006/relationships/image" Target="../media/image33.png"/><Relationship Id="rId27" Type="http://schemas.openxmlformats.org/officeDocument/2006/relationships/image" Target="../media/image34.tiff"/><Relationship Id="rId28" Type="http://schemas.openxmlformats.org/officeDocument/2006/relationships/image" Target="../media/image35.tiff"/><Relationship Id="rId29" Type="http://schemas.openxmlformats.org/officeDocument/2006/relationships/image" Target="../media/image36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9.tiff"/><Relationship Id="rId4" Type="http://schemas.openxmlformats.org/officeDocument/2006/relationships/image" Target="../media/image20.png"/><Relationship Id="rId5" Type="http://schemas.openxmlformats.org/officeDocument/2006/relationships/image" Target="../media/image21.tiff"/><Relationship Id="rId30" Type="http://schemas.openxmlformats.org/officeDocument/2006/relationships/image" Target="../media/image37.tiff"/><Relationship Id="rId31" Type="http://schemas.openxmlformats.org/officeDocument/2006/relationships/image" Target="../media/image38.tiff"/><Relationship Id="rId32" Type="http://schemas.openxmlformats.org/officeDocument/2006/relationships/image" Target="../media/image39.png"/><Relationship Id="rId9" Type="http://schemas.openxmlformats.org/officeDocument/2006/relationships/image" Target="../media/image6.png"/><Relationship Id="rId6" Type="http://schemas.openxmlformats.org/officeDocument/2006/relationships/image" Target="../media/image22.png"/><Relationship Id="rId7" Type="http://schemas.microsoft.com/office/2007/relationships/hdphoto" Target="../media/hdphoto10.wdp"/><Relationship Id="rId8" Type="http://schemas.openxmlformats.org/officeDocument/2006/relationships/image" Target="../media/image23.tiff"/><Relationship Id="rId33" Type="http://schemas.microsoft.com/office/2007/relationships/hdphoto" Target="../media/hdphoto18.wdp"/><Relationship Id="rId34" Type="http://schemas.openxmlformats.org/officeDocument/2006/relationships/image" Target="../media/image40.png"/><Relationship Id="rId10" Type="http://schemas.openxmlformats.org/officeDocument/2006/relationships/image" Target="../media/image24.png"/><Relationship Id="rId11" Type="http://schemas.microsoft.com/office/2007/relationships/hdphoto" Target="../media/hdphoto11.wdp"/><Relationship Id="rId12" Type="http://schemas.openxmlformats.org/officeDocument/2006/relationships/image" Target="../media/image25.png"/><Relationship Id="rId13" Type="http://schemas.microsoft.com/office/2007/relationships/hdphoto" Target="../media/hdphoto12.wdp"/><Relationship Id="rId14" Type="http://schemas.openxmlformats.org/officeDocument/2006/relationships/image" Target="../media/image26.png"/><Relationship Id="rId15" Type="http://schemas.microsoft.com/office/2007/relationships/hdphoto" Target="../media/hdphoto13.wdp"/><Relationship Id="rId16" Type="http://schemas.openxmlformats.org/officeDocument/2006/relationships/image" Target="../media/image27.png"/><Relationship Id="rId17" Type="http://schemas.microsoft.com/office/2007/relationships/hdphoto" Target="../media/hdphoto14.wdp"/><Relationship Id="rId18" Type="http://schemas.openxmlformats.org/officeDocument/2006/relationships/image" Target="../media/image28.png"/><Relationship Id="rId19" Type="http://schemas.microsoft.com/office/2007/relationships/hdphoto" Target="../media/hdphoto15.wdp"/></Relationships>
</file>

<file path=ppt/slides/_rels/slide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3.tiff"/><Relationship Id="rId12" Type="http://schemas.openxmlformats.org/officeDocument/2006/relationships/image" Target="../media/image24.png"/><Relationship Id="rId13" Type="http://schemas.microsoft.com/office/2007/relationships/hdphoto" Target="../media/hdphoto11.wdp"/><Relationship Id="rId14" Type="http://schemas.openxmlformats.org/officeDocument/2006/relationships/image" Target="../media/image26.png"/><Relationship Id="rId15" Type="http://schemas.microsoft.com/office/2007/relationships/hdphoto" Target="../media/hdphoto13.wdp"/><Relationship Id="rId16" Type="http://schemas.openxmlformats.org/officeDocument/2006/relationships/image" Target="../media/image39.png"/><Relationship Id="rId17" Type="http://schemas.microsoft.com/office/2007/relationships/hdphoto" Target="../media/hdphoto18.wdp"/><Relationship Id="rId18" Type="http://schemas.openxmlformats.org/officeDocument/2006/relationships/image" Target="../media/image40.png"/><Relationship Id="rId19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2.png"/><Relationship Id="rId4" Type="http://schemas.microsoft.com/office/2007/relationships/hdphoto" Target="../media/hdphoto10.wdp"/><Relationship Id="rId5" Type="http://schemas.openxmlformats.org/officeDocument/2006/relationships/image" Target="../media/image27.png"/><Relationship Id="rId6" Type="http://schemas.microsoft.com/office/2007/relationships/hdphoto" Target="../media/hdphoto14.wdp"/><Relationship Id="rId7" Type="http://schemas.openxmlformats.org/officeDocument/2006/relationships/image" Target="../media/image28.png"/><Relationship Id="rId8" Type="http://schemas.microsoft.com/office/2007/relationships/hdphoto" Target="../media/hdphoto15.wdp"/><Relationship Id="rId9" Type="http://schemas.openxmlformats.org/officeDocument/2006/relationships/image" Target="../media/image25.png"/><Relationship Id="rId10" Type="http://schemas.microsoft.com/office/2007/relationships/hdphoto" Target="../media/hdphoto12.wdp"/></Relationships>
</file>

<file path=ppt/slides/_rels/slide6.xml.rels><?xml version="1.0" encoding="UTF-8" standalone="yes"?>
<Relationships xmlns="http://schemas.openxmlformats.org/package/2006/relationships"><Relationship Id="rId9" Type="http://schemas.microsoft.com/office/2007/relationships/hdphoto" Target="../media/hdphoto13.wdp"/><Relationship Id="rId20" Type="http://schemas.openxmlformats.org/officeDocument/2006/relationships/image" Target="../media/image50.png"/><Relationship Id="rId21" Type="http://schemas.openxmlformats.org/officeDocument/2006/relationships/image" Target="../media/image51.tiff"/><Relationship Id="rId22" Type="http://schemas.openxmlformats.org/officeDocument/2006/relationships/image" Target="../media/image52.tiff"/><Relationship Id="rId23" Type="http://schemas.openxmlformats.org/officeDocument/2006/relationships/image" Target="../media/image53.tiff"/><Relationship Id="rId24" Type="http://schemas.openxmlformats.org/officeDocument/2006/relationships/image" Target="../media/image54.tiff"/><Relationship Id="rId25" Type="http://schemas.openxmlformats.org/officeDocument/2006/relationships/image" Target="../media/image55.tiff"/><Relationship Id="rId26" Type="http://schemas.openxmlformats.org/officeDocument/2006/relationships/image" Target="../media/image40.png"/><Relationship Id="rId27" Type="http://schemas.openxmlformats.org/officeDocument/2006/relationships/image" Target="../media/image56.tiff"/><Relationship Id="rId10" Type="http://schemas.openxmlformats.org/officeDocument/2006/relationships/image" Target="../media/image41.tiff"/><Relationship Id="rId11" Type="http://schemas.openxmlformats.org/officeDocument/2006/relationships/image" Target="../media/image42.png"/><Relationship Id="rId12" Type="http://schemas.openxmlformats.org/officeDocument/2006/relationships/image" Target="../media/image43.png"/><Relationship Id="rId13" Type="http://schemas.microsoft.com/office/2007/relationships/hdphoto" Target="../media/hdphoto19.wdp"/><Relationship Id="rId14" Type="http://schemas.openxmlformats.org/officeDocument/2006/relationships/image" Target="../media/image44.emf"/><Relationship Id="rId15" Type="http://schemas.openxmlformats.org/officeDocument/2006/relationships/image" Target="../media/image45.png"/><Relationship Id="rId16" Type="http://schemas.openxmlformats.org/officeDocument/2006/relationships/image" Target="../media/image46.png"/><Relationship Id="rId17" Type="http://schemas.openxmlformats.org/officeDocument/2006/relationships/image" Target="../media/image47.jpeg"/><Relationship Id="rId18" Type="http://schemas.openxmlformats.org/officeDocument/2006/relationships/image" Target="../media/image48.png"/><Relationship Id="rId19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1.tiff"/><Relationship Id="rId4" Type="http://schemas.openxmlformats.org/officeDocument/2006/relationships/image" Target="../media/image23.tiff"/><Relationship Id="rId5" Type="http://schemas.openxmlformats.org/officeDocument/2006/relationships/image" Target="../media/image39.png"/><Relationship Id="rId6" Type="http://schemas.microsoft.com/office/2007/relationships/hdphoto" Target="../media/hdphoto18.wdp"/><Relationship Id="rId7" Type="http://schemas.openxmlformats.org/officeDocument/2006/relationships/image" Target="../media/image6.png"/><Relationship Id="rId8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11" Type="http://schemas.microsoft.com/office/2007/relationships/hdphoto" Target="../media/hdphoto20.wdp"/><Relationship Id="rId12" Type="http://schemas.openxmlformats.org/officeDocument/2006/relationships/image" Target="../media/image44.emf"/><Relationship Id="rId13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3.tiff"/><Relationship Id="rId4" Type="http://schemas.openxmlformats.org/officeDocument/2006/relationships/image" Target="../media/image26.png"/><Relationship Id="rId5" Type="http://schemas.microsoft.com/office/2007/relationships/hdphoto" Target="../media/hdphoto13.wdp"/><Relationship Id="rId6" Type="http://schemas.openxmlformats.org/officeDocument/2006/relationships/image" Target="../media/image39.png"/><Relationship Id="rId7" Type="http://schemas.microsoft.com/office/2007/relationships/hdphoto" Target="../media/hdphoto18.wdp"/><Relationship Id="rId8" Type="http://schemas.openxmlformats.org/officeDocument/2006/relationships/image" Target="../media/image40.png"/><Relationship Id="rId9" Type="http://schemas.openxmlformats.org/officeDocument/2006/relationships/image" Target="../media/image45.png"/><Relationship Id="rId10" Type="http://schemas.openxmlformats.org/officeDocument/2006/relationships/image" Target="../media/image5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Rectangle 167"/>
          <p:cNvSpPr/>
          <p:nvPr/>
        </p:nvSpPr>
        <p:spPr>
          <a:xfrm>
            <a:off x="1494909" y="2444750"/>
            <a:ext cx="9812951" cy="6981190"/>
          </a:xfrm>
          <a:prstGeom prst="rect">
            <a:avLst/>
          </a:prstGeom>
          <a:solidFill>
            <a:srgbClr val="E45818">
              <a:alpha val="5000"/>
            </a:srgbClr>
          </a:solidFill>
          <a:ln>
            <a:solidFill>
              <a:srgbClr val="DD5C2D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63958" y="286561"/>
            <a:ext cx="7705148" cy="927570"/>
          </a:xfrm>
        </p:spPr>
        <p:txBody>
          <a:bodyPr anchor="ctr"/>
          <a:lstStyle/>
          <a:p>
            <a:r>
              <a:rPr lang="en-US" dirty="0"/>
              <a:t>Core Product Architecture</a:t>
            </a:r>
          </a:p>
        </p:txBody>
      </p:sp>
      <p:sp>
        <p:nvSpPr>
          <p:cNvPr id="72" name="Rectangle 71"/>
          <p:cNvSpPr/>
          <p:nvPr/>
        </p:nvSpPr>
        <p:spPr>
          <a:xfrm>
            <a:off x="5403070" y="6018755"/>
            <a:ext cx="2453562" cy="2252213"/>
          </a:xfrm>
          <a:prstGeom prst="rect">
            <a:avLst/>
          </a:prstGeom>
          <a:solidFill>
            <a:srgbClr val="30678D">
              <a:alpha val="5000"/>
            </a:srgbClr>
          </a:solidFill>
          <a:ln>
            <a:solidFill>
              <a:srgbClr val="253A65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r>
              <a:rPr lang="en-US" sz="1400" b="1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Core</a:t>
            </a:r>
          </a:p>
        </p:txBody>
      </p:sp>
      <p:sp>
        <p:nvSpPr>
          <p:cNvPr id="73" name="Rectangle 72"/>
          <p:cNvSpPr/>
          <p:nvPr/>
        </p:nvSpPr>
        <p:spPr>
          <a:xfrm>
            <a:off x="5403070" y="2688419"/>
            <a:ext cx="2459832" cy="2252213"/>
          </a:xfrm>
          <a:prstGeom prst="rect">
            <a:avLst/>
          </a:prstGeom>
          <a:solidFill>
            <a:srgbClr val="E45818">
              <a:alpha val="5000"/>
            </a:srgbClr>
          </a:solidFill>
          <a:ln>
            <a:solidFill>
              <a:srgbClr val="DD5C2D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r>
              <a:rPr lang="en-US" sz="1400" b="1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API</a:t>
            </a:r>
          </a:p>
        </p:txBody>
      </p:sp>
      <p:sp>
        <p:nvSpPr>
          <p:cNvPr id="83" name="Rectangle 82"/>
          <p:cNvSpPr/>
          <p:nvPr/>
        </p:nvSpPr>
        <p:spPr>
          <a:xfrm>
            <a:off x="2265276" y="2665773"/>
            <a:ext cx="2456057" cy="2252213"/>
          </a:xfrm>
          <a:prstGeom prst="rect">
            <a:avLst/>
          </a:prstGeom>
          <a:solidFill>
            <a:srgbClr val="E45818">
              <a:alpha val="5000"/>
            </a:srgbClr>
          </a:solidFill>
          <a:ln>
            <a:solidFill>
              <a:srgbClr val="DD5C2D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r>
              <a:rPr lang="en-US" sz="1400" b="1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Web Portals</a:t>
            </a:r>
          </a:p>
        </p:txBody>
      </p:sp>
      <p:sp>
        <p:nvSpPr>
          <p:cNvPr id="84" name="Rectangle 83"/>
          <p:cNvSpPr/>
          <p:nvPr/>
        </p:nvSpPr>
        <p:spPr>
          <a:xfrm>
            <a:off x="8557002" y="2688419"/>
            <a:ext cx="2450527" cy="2252213"/>
          </a:xfrm>
          <a:prstGeom prst="rect">
            <a:avLst/>
          </a:prstGeom>
          <a:solidFill>
            <a:srgbClr val="E45818">
              <a:alpha val="5000"/>
            </a:srgbClr>
          </a:solidFill>
          <a:ln>
            <a:solidFill>
              <a:srgbClr val="DD5C2D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r>
              <a:rPr lang="en-US" sz="1400" b="1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Extensions</a:t>
            </a:r>
          </a:p>
        </p:txBody>
      </p:sp>
      <p:sp>
        <p:nvSpPr>
          <p:cNvPr id="89" name="Round Diagonal Corner Rectangle 88"/>
          <p:cNvSpPr/>
          <p:nvPr/>
        </p:nvSpPr>
        <p:spPr>
          <a:xfrm>
            <a:off x="6124516" y="6259059"/>
            <a:ext cx="1015469" cy="442404"/>
          </a:xfrm>
          <a:prstGeom prst="round2DiagRect">
            <a:avLst/>
          </a:prstGeom>
          <a:solidFill>
            <a:srgbClr val="DD5C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Helvetica Neue" charset="0"/>
                <a:ea typeface="Helvetica Neue" charset="0"/>
                <a:cs typeface="Helvetica Neue" charset="0"/>
              </a:rPr>
              <a:t>IAM</a:t>
            </a:r>
          </a:p>
        </p:txBody>
      </p:sp>
      <p:sp>
        <p:nvSpPr>
          <p:cNvPr id="90" name="Round Diagonal Corner Rectangle 89"/>
          <p:cNvSpPr/>
          <p:nvPr/>
        </p:nvSpPr>
        <p:spPr>
          <a:xfrm>
            <a:off x="6124516" y="6854087"/>
            <a:ext cx="1015469" cy="442404"/>
          </a:xfrm>
          <a:prstGeom prst="round2DiagRect">
            <a:avLst/>
          </a:prstGeom>
          <a:solidFill>
            <a:srgbClr val="DD5C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Helvetica Neue" charset="0"/>
                <a:ea typeface="Helvetica Neue" charset="0"/>
                <a:cs typeface="Helvetica Neue" charset="0"/>
              </a:rPr>
              <a:t>Scheduler</a:t>
            </a:r>
          </a:p>
        </p:txBody>
      </p:sp>
      <p:sp>
        <p:nvSpPr>
          <p:cNvPr id="91" name="Round Diagonal Corner Rectangle 90"/>
          <p:cNvSpPr/>
          <p:nvPr/>
        </p:nvSpPr>
        <p:spPr>
          <a:xfrm>
            <a:off x="6124516" y="7449115"/>
            <a:ext cx="1015469" cy="442404"/>
          </a:xfrm>
          <a:prstGeom prst="round2DiagRect">
            <a:avLst/>
          </a:prstGeom>
          <a:solidFill>
            <a:srgbClr val="DD5C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Helvetica Neue" charset="0"/>
                <a:ea typeface="Helvetica Neue" charset="0"/>
                <a:cs typeface="Helvetica Neue" charset="0"/>
              </a:rPr>
              <a:t>Resource Manager</a:t>
            </a:r>
          </a:p>
        </p:txBody>
      </p:sp>
      <p:sp>
        <p:nvSpPr>
          <p:cNvPr id="103" name="Round Diagonal Corner Rectangle 102"/>
          <p:cNvSpPr/>
          <p:nvPr/>
        </p:nvSpPr>
        <p:spPr>
          <a:xfrm>
            <a:off x="2418438" y="2811473"/>
            <a:ext cx="1015469" cy="442404"/>
          </a:xfrm>
          <a:prstGeom prst="round2DiagRect">
            <a:avLst/>
          </a:prstGeom>
          <a:solidFill>
            <a:srgbClr val="DD5C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Helvetica Neue" charset="0"/>
                <a:ea typeface="Helvetica Neue" charset="0"/>
                <a:cs typeface="Helvetica Neue" charset="0"/>
              </a:rPr>
              <a:t>Studio</a:t>
            </a:r>
          </a:p>
        </p:txBody>
      </p:sp>
      <p:sp>
        <p:nvSpPr>
          <p:cNvPr id="105" name="Round Diagonal Corner Rectangle 104"/>
          <p:cNvSpPr/>
          <p:nvPr/>
        </p:nvSpPr>
        <p:spPr>
          <a:xfrm>
            <a:off x="3586012" y="2811472"/>
            <a:ext cx="1015469" cy="442404"/>
          </a:xfrm>
          <a:prstGeom prst="round2DiagRect">
            <a:avLst/>
          </a:prstGeom>
          <a:solidFill>
            <a:srgbClr val="DD5C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Helvetica Neue" charset="0"/>
                <a:ea typeface="Helvetica Neue" charset="0"/>
                <a:cs typeface="Helvetica Neue" charset="0"/>
              </a:rPr>
              <a:t>Cloud Automation</a:t>
            </a:r>
          </a:p>
        </p:txBody>
      </p:sp>
      <p:sp>
        <p:nvSpPr>
          <p:cNvPr id="106" name="Round Diagonal Corner Rectangle 105"/>
          <p:cNvSpPr/>
          <p:nvPr/>
        </p:nvSpPr>
        <p:spPr>
          <a:xfrm>
            <a:off x="2418438" y="3399577"/>
            <a:ext cx="1015469" cy="442404"/>
          </a:xfrm>
          <a:prstGeom prst="round2DiagRect">
            <a:avLst/>
          </a:prstGeom>
          <a:solidFill>
            <a:srgbClr val="DD5C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Helvetica Neue" charset="0"/>
                <a:ea typeface="Helvetica Neue" charset="0"/>
                <a:cs typeface="Helvetica Neue" charset="0"/>
              </a:rPr>
              <a:t>Scheduler</a:t>
            </a:r>
          </a:p>
        </p:txBody>
      </p:sp>
      <p:sp>
        <p:nvSpPr>
          <p:cNvPr id="109" name="Round Diagonal Corner Rectangle 108"/>
          <p:cNvSpPr/>
          <p:nvPr/>
        </p:nvSpPr>
        <p:spPr>
          <a:xfrm>
            <a:off x="3587451" y="3399576"/>
            <a:ext cx="1015469" cy="442404"/>
          </a:xfrm>
          <a:prstGeom prst="round2DiagRect">
            <a:avLst/>
          </a:prstGeom>
          <a:solidFill>
            <a:srgbClr val="DD5C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Helvetica Neue" charset="0"/>
                <a:ea typeface="Helvetica Neue" charset="0"/>
                <a:cs typeface="Helvetica Neue" charset="0"/>
              </a:rPr>
              <a:t>Notifications</a:t>
            </a:r>
          </a:p>
        </p:txBody>
      </p:sp>
      <p:sp>
        <p:nvSpPr>
          <p:cNvPr id="110" name="Round Diagonal Corner Rectangle 109"/>
          <p:cNvSpPr/>
          <p:nvPr/>
        </p:nvSpPr>
        <p:spPr>
          <a:xfrm>
            <a:off x="2418438" y="3987681"/>
            <a:ext cx="1015469" cy="442404"/>
          </a:xfrm>
          <a:prstGeom prst="round2DiagRect">
            <a:avLst/>
          </a:prstGeom>
          <a:solidFill>
            <a:srgbClr val="DD5C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Helvetica Neue" charset="0"/>
                <a:ea typeface="Helvetica Neue" charset="0"/>
                <a:cs typeface="Helvetica Neue" charset="0"/>
              </a:rPr>
              <a:t>Resource Manager</a:t>
            </a:r>
          </a:p>
        </p:txBody>
      </p:sp>
      <p:sp>
        <p:nvSpPr>
          <p:cNvPr id="112" name="Round Diagonal Corner Rectangle 111"/>
          <p:cNvSpPr/>
          <p:nvPr/>
        </p:nvSpPr>
        <p:spPr>
          <a:xfrm>
            <a:off x="3584745" y="3987679"/>
            <a:ext cx="1015469" cy="442404"/>
          </a:xfrm>
          <a:prstGeom prst="round2DiagRect">
            <a:avLst/>
          </a:prstGeom>
          <a:solidFill>
            <a:srgbClr val="DD5C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Helvetica Neue" charset="0"/>
                <a:ea typeface="Helvetica Neue" charset="0"/>
                <a:cs typeface="Helvetica Neue" charset="0"/>
              </a:rPr>
              <a:t>Catalog</a:t>
            </a:r>
          </a:p>
        </p:txBody>
      </p:sp>
      <p:sp>
        <p:nvSpPr>
          <p:cNvPr id="116" name="Round Diagonal Corner Rectangle 115"/>
          <p:cNvSpPr/>
          <p:nvPr/>
        </p:nvSpPr>
        <p:spPr>
          <a:xfrm>
            <a:off x="6124516" y="3253886"/>
            <a:ext cx="1015469" cy="442404"/>
          </a:xfrm>
          <a:prstGeom prst="round2DiagRect">
            <a:avLst/>
          </a:prstGeom>
          <a:solidFill>
            <a:srgbClr val="DD5C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Helvetica Neue" charset="0"/>
                <a:ea typeface="Helvetica Neue" charset="0"/>
                <a:cs typeface="Helvetica Neue" charset="0"/>
              </a:rPr>
              <a:t>REST</a:t>
            </a:r>
          </a:p>
        </p:txBody>
      </p:sp>
      <p:sp>
        <p:nvSpPr>
          <p:cNvPr id="117" name="Round Diagonal Corner Rectangle 116"/>
          <p:cNvSpPr/>
          <p:nvPr/>
        </p:nvSpPr>
        <p:spPr>
          <a:xfrm>
            <a:off x="6124516" y="3848914"/>
            <a:ext cx="1015469" cy="442404"/>
          </a:xfrm>
          <a:prstGeom prst="round2DiagRect">
            <a:avLst/>
          </a:prstGeom>
          <a:solidFill>
            <a:srgbClr val="DD5C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err="1">
                <a:latin typeface="Helvetica Neue" charset="0"/>
                <a:ea typeface="Helvetica Neue" charset="0"/>
                <a:cs typeface="Helvetica Neue" charset="0"/>
              </a:rPr>
              <a:t>GraphQL</a:t>
            </a:r>
            <a:endParaRPr lang="en-US" sz="11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18" name="Round Diagonal Corner Rectangle 117"/>
          <p:cNvSpPr/>
          <p:nvPr/>
        </p:nvSpPr>
        <p:spPr>
          <a:xfrm>
            <a:off x="8709107" y="2834119"/>
            <a:ext cx="1015469" cy="442404"/>
          </a:xfrm>
          <a:prstGeom prst="round2DiagRect">
            <a:avLst/>
          </a:prstGeom>
          <a:solidFill>
            <a:srgbClr val="DD5C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Helvetica Neue" charset="0"/>
                <a:ea typeface="Helvetica Neue" charset="0"/>
                <a:cs typeface="Helvetica Neue" charset="0"/>
              </a:rPr>
              <a:t>Cloud Watch</a:t>
            </a:r>
          </a:p>
        </p:txBody>
      </p:sp>
      <p:sp>
        <p:nvSpPr>
          <p:cNvPr id="119" name="Round Diagonal Corner Rectangle 118"/>
          <p:cNvSpPr/>
          <p:nvPr/>
        </p:nvSpPr>
        <p:spPr>
          <a:xfrm>
            <a:off x="9876681" y="2834119"/>
            <a:ext cx="1015469" cy="442404"/>
          </a:xfrm>
          <a:prstGeom prst="round2DiagRect">
            <a:avLst/>
          </a:prstGeom>
          <a:solidFill>
            <a:srgbClr val="DD5C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Helvetica Neue" charset="0"/>
                <a:ea typeface="Helvetica Neue" charset="0"/>
                <a:cs typeface="Helvetica Neue" charset="0"/>
              </a:rPr>
              <a:t>Cloud Automation</a:t>
            </a:r>
          </a:p>
        </p:txBody>
      </p:sp>
      <p:sp>
        <p:nvSpPr>
          <p:cNvPr id="120" name="Round Diagonal Corner Rectangle 119"/>
          <p:cNvSpPr/>
          <p:nvPr/>
        </p:nvSpPr>
        <p:spPr>
          <a:xfrm>
            <a:off x="8709107" y="3422223"/>
            <a:ext cx="1015469" cy="442404"/>
          </a:xfrm>
          <a:prstGeom prst="round2DiagRect">
            <a:avLst/>
          </a:prstGeom>
          <a:solidFill>
            <a:srgbClr val="DD5C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Helvetica Neue" charset="0"/>
                <a:ea typeface="Helvetica Neue" charset="0"/>
                <a:cs typeface="Helvetica Neue" charset="0"/>
              </a:rPr>
              <a:t>IaaS Connectors</a:t>
            </a:r>
          </a:p>
        </p:txBody>
      </p:sp>
      <p:sp>
        <p:nvSpPr>
          <p:cNvPr id="121" name="Round Diagonal Corner Rectangle 120"/>
          <p:cNvSpPr/>
          <p:nvPr/>
        </p:nvSpPr>
        <p:spPr>
          <a:xfrm>
            <a:off x="9876681" y="3422223"/>
            <a:ext cx="1015469" cy="442404"/>
          </a:xfrm>
          <a:prstGeom prst="round2DiagRect">
            <a:avLst/>
          </a:prstGeom>
          <a:solidFill>
            <a:srgbClr val="DD5C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Helvetica Neue" charset="0"/>
                <a:ea typeface="Helvetica Neue" charset="0"/>
                <a:cs typeface="Helvetica Neue" charset="0"/>
              </a:rPr>
              <a:t>Notifications</a:t>
            </a:r>
          </a:p>
        </p:txBody>
      </p:sp>
      <p:sp>
        <p:nvSpPr>
          <p:cNvPr id="122" name="Round Diagonal Corner Rectangle 121"/>
          <p:cNvSpPr/>
          <p:nvPr/>
        </p:nvSpPr>
        <p:spPr>
          <a:xfrm>
            <a:off x="8709107" y="4010327"/>
            <a:ext cx="1015469" cy="442404"/>
          </a:xfrm>
          <a:prstGeom prst="round2DiagRect">
            <a:avLst/>
          </a:prstGeom>
          <a:solidFill>
            <a:srgbClr val="DD5C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Helvetica Neue" charset="0"/>
                <a:ea typeface="Helvetica Neue" charset="0"/>
                <a:cs typeface="Helvetica Neue" charset="0"/>
              </a:rPr>
              <a:t>Catalog</a:t>
            </a:r>
          </a:p>
        </p:txBody>
      </p:sp>
      <p:sp>
        <p:nvSpPr>
          <p:cNvPr id="139" name="Up-Down Arrow 138"/>
          <p:cNvSpPr/>
          <p:nvPr/>
        </p:nvSpPr>
        <p:spPr>
          <a:xfrm>
            <a:off x="9658400" y="4581400"/>
            <a:ext cx="233423" cy="1860395"/>
          </a:xfrm>
          <a:prstGeom prst="upDownArrow">
            <a:avLst/>
          </a:prstGeom>
          <a:solidFill>
            <a:schemeClr val="bg1"/>
          </a:solidFill>
          <a:ln>
            <a:solidFill>
              <a:srgbClr val="E45818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endParaRPr lang="en-US" sz="1400" dirty="0">
              <a:solidFill>
                <a:schemeClr val="tx1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algn="ctr"/>
            <a:endParaRPr lang="en-US" sz="1400" dirty="0">
              <a:solidFill>
                <a:schemeClr val="tx1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algn="ctr"/>
            <a:r>
              <a:rPr lang="en-US" sz="1400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TCP</a:t>
            </a:r>
            <a:endParaRPr lang="en-US" sz="1800" dirty="0">
              <a:solidFill>
                <a:schemeClr val="tx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45" name="Up-Down Arrow 144"/>
          <p:cNvSpPr/>
          <p:nvPr/>
        </p:nvSpPr>
        <p:spPr>
          <a:xfrm>
            <a:off x="6505986" y="4597068"/>
            <a:ext cx="247730" cy="1411963"/>
          </a:xfrm>
          <a:prstGeom prst="upDownArrow">
            <a:avLst/>
          </a:prstGeom>
          <a:solidFill>
            <a:schemeClr val="bg1"/>
          </a:solidFill>
          <a:ln>
            <a:solidFill>
              <a:srgbClr val="E45818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endParaRPr lang="en-US" sz="1400" dirty="0">
              <a:solidFill>
                <a:schemeClr val="tx1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algn="ctr"/>
            <a:endParaRPr lang="en-US" sz="1400" dirty="0">
              <a:solidFill>
                <a:schemeClr val="tx1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algn="ctr"/>
            <a:r>
              <a:rPr lang="en-US" sz="1400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TCP</a:t>
            </a:r>
          </a:p>
        </p:txBody>
      </p:sp>
      <p:sp>
        <p:nvSpPr>
          <p:cNvPr id="146" name="Up-Down Arrow 145"/>
          <p:cNvSpPr/>
          <p:nvPr/>
        </p:nvSpPr>
        <p:spPr>
          <a:xfrm rot="5400000">
            <a:off x="4941621" y="3482049"/>
            <a:ext cx="236470" cy="686426"/>
          </a:xfrm>
          <a:prstGeom prst="upDownArrow">
            <a:avLst/>
          </a:prstGeom>
          <a:solidFill>
            <a:schemeClr val="bg1"/>
          </a:solidFill>
          <a:ln>
            <a:solidFill>
              <a:srgbClr val="E45818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algn="ctr"/>
            <a:endParaRPr lang="en-US" sz="1200" dirty="0">
              <a:solidFill>
                <a:schemeClr val="tx1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algn="ctr"/>
            <a:endParaRPr lang="en-US" sz="1100" dirty="0">
              <a:solidFill>
                <a:schemeClr val="tx1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algn="ctr"/>
            <a:r>
              <a:rPr lang="en-US" sz="1100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HTTPS</a:t>
            </a:r>
          </a:p>
        </p:txBody>
      </p:sp>
      <p:sp>
        <p:nvSpPr>
          <p:cNvPr id="148" name="Can 147"/>
          <p:cNvSpPr/>
          <p:nvPr/>
        </p:nvSpPr>
        <p:spPr>
          <a:xfrm>
            <a:off x="9269823" y="6580788"/>
            <a:ext cx="1026358" cy="1128144"/>
          </a:xfrm>
          <a:prstGeom prst="can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solidFill>
              <a:srgbClr val="212B6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Helvetica Neue" charset="0"/>
                <a:ea typeface="Helvetica Neue" charset="0"/>
                <a:cs typeface="Helvetica Neue" charset="0"/>
              </a:rPr>
              <a:t>Relational Database</a:t>
            </a:r>
          </a:p>
        </p:txBody>
      </p:sp>
      <p:sp>
        <p:nvSpPr>
          <p:cNvPr id="154" name="Rectangle 153"/>
          <p:cNvSpPr/>
          <p:nvPr/>
        </p:nvSpPr>
        <p:spPr>
          <a:xfrm>
            <a:off x="2265276" y="5997533"/>
            <a:ext cx="2451367" cy="2252213"/>
          </a:xfrm>
          <a:prstGeom prst="rect">
            <a:avLst/>
          </a:prstGeom>
          <a:solidFill>
            <a:srgbClr val="E45818">
              <a:alpha val="5000"/>
            </a:srgbClr>
          </a:solidFill>
          <a:ln>
            <a:solidFill>
              <a:srgbClr val="DD5C2D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r>
              <a:rPr lang="en-US" sz="1400" b="1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Agents</a:t>
            </a:r>
          </a:p>
        </p:txBody>
      </p:sp>
      <p:sp>
        <p:nvSpPr>
          <p:cNvPr id="158" name="Freeform 157"/>
          <p:cNvSpPr/>
          <p:nvPr/>
        </p:nvSpPr>
        <p:spPr>
          <a:xfrm>
            <a:off x="2146631" y="5859854"/>
            <a:ext cx="2451367" cy="2252213"/>
          </a:xfrm>
          <a:custGeom>
            <a:avLst/>
            <a:gdLst>
              <a:gd name="connsiteX0" fmla="*/ 0 w 3265301"/>
              <a:gd name="connsiteY0" fmla="*/ 0 h 2252213"/>
              <a:gd name="connsiteX1" fmla="*/ 3265301 w 3265301"/>
              <a:gd name="connsiteY1" fmla="*/ 0 h 2252213"/>
              <a:gd name="connsiteX2" fmla="*/ 3265301 w 3265301"/>
              <a:gd name="connsiteY2" fmla="*/ 136253 h 2252213"/>
              <a:gd name="connsiteX3" fmla="*/ 162423 w 3265301"/>
              <a:gd name="connsiteY3" fmla="*/ 136253 h 2252213"/>
              <a:gd name="connsiteX4" fmla="*/ 162423 w 3265301"/>
              <a:gd name="connsiteY4" fmla="*/ 2252213 h 2252213"/>
              <a:gd name="connsiteX5" fmla="*/ 0 w 3265301"/>
              <a:gd name="connsiteY5" fmla="*/ 2252213 h 2252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65301" h="2252213">
                <a:moveTo>
                  <a:pt x="0" y="0"/>
                </a:moveTo>
                <a:lnTo>
                  <a:pt x="3265301" y="0"/>
                </a:lnTo>
                <a:lnTo>
                  <a:pt x="3265301" y="136253"/>
                </a:lnTo>
                <a:lnTo>
                  <a:pt x="162423" y="136253"/>
                </a:lnTo>
                <a:lnTo>
                  <a:pt x="162423" y="2252213"/>
                </a:lnTo>
                <a:lnTo>
                  <a:pt x="0" y="2252213"/>
                </a:lnTo>
                <a:close/>
              </a:path>
            </a:pathLst>
          </a:custGeom>
          <a:solidFill>
            <a:srgbClr val="E45818">
              <a:alpha val="5000"/>
            </a:srgbClr>
          </a:solidFill>
          <a:ln>
            <a:solidFill>
              <a:srgbClr val="DD5C2D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b">
            <a:noAutofit/>
          </a:bodyPr>
          <a:lstStyle/>
          <a:p>
            <a:pPr algn="r"/>
            <a:endParaRPr lang="en-US" sz="1400" b="1" dirty="0">
              <a:solidFill>
                <a:schemeClr val="tx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61" name="Freeform 160"/>
          <p:cNvSpPr/>
          <p:nvPr/>
        </p:nvSpPr>
        <p:spPr>
          <a:xfrm>
            <a:off x="2019428" y="5723463"/>
            <a:ext cx="2451367" cy="2252213"/>
          </a:xfrm>
          <a:custGeom>
            <a:avLst/>
            <a:gdLst>
              <a:gd name="connsiteX0" fmla="*/ 0 w 3265301"/>
              <a:gd name="connsiteY0" fmla="*/ 0 h 2252213"/>
              <a:gd name="connsiteX1" fmla="*/ 3265301 w 3265301"/>
              <a:gd name="connsiteY1" fmla="*/ 0 h 2252213"/>
              <a:gd name="connsiteX2" fmla="*/ 3265301 w 3265301"/>
              <a:gd name="connsiteY2" fmla="*/ 136253 h 2252213"/>
              <a:gd name="connsiteX3" fmla="*/ 162423 w 3265301"/>
              <a:gd name="connsiteY3" fmla="*/ 136253 h 2252213"/>
              <a:gd name="connsiteX4" fmla="*/ 162423 w 3265301"/>
              <a:gd name="connsiteY4" fmla="*/ 2252213 h 2252213"/>
              <a:gd name="connsiteX5" fmla="*/ 0 w 3265301"/>
              <a:gd name="connsiteY5" fmla="*/ 2252213 h 2252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65301" h="2252213">
                <a:moveTo>
                  <a:pt x="0" y="0"/>
                </a:moveTo>
                <a:lnTo>
                  <a:pt x="3265301" y="0"/>
                </a:lnTo>
                <a:lnTo>
                  <a:pt x="3265301" y="136253"/>
                </a:lnTo>
                <a:lnTo>
                  <a:pt x="162423" y="136253"/>
                </a:lnTo>
                <a:lnTo>
                  <a:pt x="162423" y="2252213"/>
                </a:lnTo>
                <a:lnTo>
                  <a:pt x="0" y="2252213"/>
                </a:lnTo>
                <a:close/>
              </a:path>
            </a:pathLst>
          </a:custGeom>
          <a:solidFill>
            <a:srgbClr val="E45818">
              <a:alpha val="5000"/>
            </a:srgbClr>
          </a:solidFill>
          <a:ln>
            <a:solidFill>
              <a:srgbClr val="DD5C2D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b">
            <a:noAutofit/>
          </a:bodyPr>
          <a:lstStyle/>
          <a:p>
            <a:pPr algn="r"/>
            <a:endParaRPr lang="en-US" sz="1400" b="1" dirty="0">
              <a:solidFill>
                <a:schemeClr val="tx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62" name="Round Diagonal Corner Rectangle 161"/>
          <p:cNvSpPr/>
          <p:nvPr/>
        </p:nvSpPr>
        <p:spPr>
          <a:xfrm>
            <a:off x="2987042" y="6207970"/>
            <a:ext cx="1015469" cy="442404"/>
          </a:xfrm>
          <a:prstGeom prst="round2DiagRect">
            <a:avLst/>
          </a:prstGeom>
          <a:solidFill>
            <a:srgbClr val="DD5C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Helvetica Neue" charset="0"/>
                <a:ea typeface="Helvetica Neue" charset="0"/>
                <a:cs typeface="Helvetica Neue" charset="0"/>
              </a:rPr>
              <a:t>Resource Control</a:t>
            </a:r>
          </a:p>
        </p:txBody>
      </p:sp>
      <p:sp>
        <p:nvSpPr>
          <p:cNvPr id="163" name="Round Diagonal Corner Rectangle 162"/>
          <p:cNvSpPr/>
          <p:nvPr/>
        </p:nvSpPr>
        <p:spPr>
          <a:xfrm>
            <a:off x="2987042" y="6802998"/>
            <a:ext cx="1015469" cy="442404"/>
          </a:xfrm>
          <a:prstGeom prst="round2DiagRect">
            <a:avLst/>
          </a:prstGeom>
          <a:solidFill>
            <a:srgbClr val="DD5C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Helvetica Neue" charset="0"/>
                <a:ea typeface="Helvetica Neue" charset="0"/>
                <a:cs typeface="Helvetica Neue" charset="0"/>
              </a:rPr>
              <a:t>Monitoring</a:t>
            </a:r>
          </a:p>
        </p:txBody>
      </p:sp>
      <p:sp>
        <p:nvSpPr>
          <p:cNvPr id="164" name="Round Diagonal Corner Rectangle 163"/>
          <p:cNvSpPr/>
          <p:nvPr/>
        </p:nvSpPr>
        <p:spPr>
          <a:xfrm>
            <a:off x="2987042" y="7398026"/>
            <a:ext cx="1015469" cy="442404"/>
          </a:xfrm>
          <a:prstGeom prst="round2DiagRect">
            <a:avLst/>
          </a:prstGeom>
          <a:solidFill>
            <a:srgbClr val="DD5C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Helvetica Neue" charset="0"/>
                <a:ea typeface="Helvetica Neue" charset="0"/>
                <a:cs typeface="Helvetica Neue" charset="0"/>
              </a:rPr>
              <a:t>Node</a:t>
            </a:r>
          </a:p>
        </p:txBody>
      </p:sp>
      <p:sp>
        <p:nvSpPr>
          <p:cNvPr id="165" name="Rectangle 164"/>
          <p:cNvSpPr/>
          <p:nvPr/>
        </p:nvSpPr>
        <p:spPr>
          <a:xfrm>
            <a:off x="1893719" y="8721047"/>
            <a:ext cx="2957190" cy="533763"/>
          </a:xfrm>
          <a:prstGeom prst="rect">
            <a:avLst/>
          </a:prstGeom>
          <a:solidFill>
            <a:srgbClr val="E45818">
              <a:alpha val="5000"/>
            </a:srgbClr>
          </a:solidFill>
          <a:ln>
            <a:solidFill>
              <a:srgbClr val="DD5C2D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Stateless Replication Set with Load Balancer</a:t>
            </a:r>
          </a:p>
        </p:txBody>
      </p:sp>
      <p:sp>
        <p:nvSpPr>
          <p:cNvPr id="166" name="Round Diagonal Corner Rectangle 165"/>
          <p:cNvSpPr/>
          <p:nvPr/>
        </p:nvSpPr>
        <p:spPr>
          <a:xfrm>
            <a:off x="5224167" y="8383247"/>
            <a:ext cx="2980476" cy="533763"/>
          </a:xfrm>
          <a:prstGeom prst="round2DiagRect">
            <a:avLst/>
          </a:prstGeom>
          <a:solidFill>
            <a:srgbClr val="DD5C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latin typeface="Helvetica Neue" charset="0"/>
                <a:ea typeface="Helvetica Neue" charset="0"/>
                <a:cs typeface="Helvetica Neue" charset="0"/>
              </a:rPr>
              <a:t>ProActive</a:t>
            </a:r>
            <a:r>
              <a:rPr lang="en-US" sz="1600" dirty="0">
                <a:latin typeface="Helvetica Neue" charset="0"/>
                <a:ea typeface="Helvetica Neue" charset="0"/>
                <a:cs typeface="Helvetica Neue" charset="0"/>
              </a:rPr>
              <a:t> Actor Model</a:t>
            </a:r>
          </a:p>
        </p:txBody>
      </p:sp>
      <p:sp>
        <p:nvSpPr>
          <p:cNvPr id="170" name="Up-Down Arrow 169"/>
          <p:cNvSpPr/>
          <p:nvPr/>
        </p:nvSpPr>
        <p:spPr>
          <a:xfrm rot="5400000">
            <a:off x="8086408" y="3471312"/>
            <a:ext cx="236470" cy="686426"/>
          </a:xfrm>
          <a:prstGeom prst="upDownArrow">
            <a:avLst/>
          </a:prstGeom>
          <a:solidFill>
            <a:schemeClr val="bg1"/>
          </a:solidFill>
          <a:ln>
            <a:solidFill>
              <a:srgbClr val="E45818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algn="ctr"/>
            <a:endParaRPr lang="en-US" sz="1200" dirty="0">
              <a:solidFill>
                <a:schemeClr val="tx1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algn="ctr"/>
            <a:endParaRPr lang="en-US" sz="1100" dirty="0">
              <a:solidFill>
                <a:schemeClr val="tx1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algn="ctr"/>
            <a:r>
              <a:rPr lang="en-US" sz="1100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HTTPS</a:t>
            </a:r>
          </a:p>
        </p:txBody>
      </p:sp>
      <p:sp>
        <p:nvSpPr>
          <p:cNvPr id="171" name="Up-Down Arrow 170"/>
          <p:cNvSpPr/>
          <p:nvPr/>
        </p:nvSpPr>
        <p:spPr>
          <a:xfrm rot="5400000">
            <a:off x="4952502" y="6804567"/>
            <a:ext cx="236470" cy="686426"/>
          </a:xfrm>
          <a:prstGeom prst="upDownArrow">
            <a:avLst/>
          </a:prstGeom>
          <a:solidFill>
            <a:schemeClr val="bg1"/>
          </a:solidFill>
          <a:ln>
            <a:solidFill>
              <a:srgbClr val="E45818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endParaRPr lang="en-US" sz="1600" dirty="0">
              <a:solidFill>
                <a:schemeClr val="tx1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algn="ctr"/>
            <a:endParaRPr lang="en-US" sz="1600" dirty="0">
              <a:solidFill>
                <a:schemeClr val="tx1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algn="ctr"/>
            <a:r>
              <a:rPr lang="en-US" sz="1400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TCP</a:t>
            </a:r>
          </a:p>
        </p:txBody>
      </p:sp>
      <p:sp>
        <p:nvSpPr>
          <p:cNvPr id="172" name="Up-Down Arrow 171"/>
          <p:cNvSpPr/>
          <p:nvPr/>
        </p:nvSpPr>
        <p:spPr>
          <a:xfrm rot="5400000">
            <a:off x="8346971" y="6553147"/>
            <a:ext cx="236470" cy="1189266"/>
          </a:xfrm>
          <a:prstGeom prst="upDownArrow">
            <a:avLst/>
          </a:prstGeom>
          <a:solidFill>
            <a:schemeClr val="bg1"/>
          </a:solidFill>
          <a:ln>
            <a:solidFill>
              <a:srgbClr val="E45818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endParaRPr lang="en-US" sz="1600" dirty="0">
              <a:solidFill>
                <a:schemeClr val="tx1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algn="ctr"/>
            <a:endParaRPr lang="en-US" sz="1600" dirty="0">
              <a:solidFill>
                <a:schemeClr val="tx1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algn="ctr"/>
            <a:r>
              <a:rPr lang="en-US" sz="1400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TCP</a:t>
            </a:r>
          </a:p>
        </p:txBody>
      </p:sp>
      <p:sp>
        <p:nvSpPr>
          <p:cNvPr id="42" name="Rectangle 41"/>
          <p:cNvSpPr/>
          <p:nvPr/>
        </p:nvSpPr>
        <p:spPr>
          <a:xfrm>
            <a:off x="8303670" y="8748465"/>
            <a:ext cx="2957190" cy="533763"/>
          </a:xfrm>
          <a:prstGeom prst="rect">
            <a:avLst/>
          </a:prstGeom>
          <a:solidFill>
            <a:srgbClr val="FFC000">
              <a:alpha val="5000"/>
            </a:srgbClr>
          </a:solidFill>
          <a:ln>
            <a:solidFill>
              <a:srgbClr val="253A65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Active/Passive Replication Set with Load Balancer</a:t>
            </a:r>
          </a:p>
        </p:txBody>
      </p:sp>
      <p:pic>
        <p:nvPicPr>
          <p:cNvPr id="41" name="Shape 492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83550" y="177431"/>
            <a:ext cx="4920578" cy="1130721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sp>
        <p:nvSpPr>
          <p:cNvPr id="2" name="Rectangle 1"/>
          <p:cNvSpPr/>
          <p:nvPr/>
        </p:nvSpPr>
        <p:spPr>
          <a:xfrm>
            <a:off x="-9209" y="1566048"/>
            <a:ext cx="988589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253A65"/>
                </a:solidFill>
              </a:rPr>
              <a:t>Configurable Microservice Architecture</a:t>
            </a:r>
          </a:p>
        </p:txBody>
      </p:sp>
    </p:spTree>
    <p:extLst>
      <p:ext uri="{BB962C8B-B14F-4D97-AF65-F5344CB8AC3E}">
        <p14:creationId xmlns:p14="http://schemas.microsoft.com/office/powerpoint/2010/main" val="9991276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Rectangle 220"/>
          <p:cNvSpPr/>
          <p:nvPr/>
        </p:nvSpPr>
        <p:spPr>
          <a:xfrm>
            <a:off x="337457" y="1531320"/>
            <a:ext cx="12333514" cy="8048109"/>
          </a:xfrm>
          <a:prstGeom prst="rect">
            <a:avLst/>
          </a:prstGeom>
          <a:solidFill>
            <a:srgbClr val="E45818">
              <a:alpha val="5000"/>
            </a:srgbClr>
          </a:solidFill>
          <a:ln>
            <a:solidFill>
              <a:srgbClr val="DD5C2D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2400" b="1" dirty="0">
              <a:solidFill>
                <a:srgbClr val="253A65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240" name="Shape 492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2712" y="152798"/>
            <a:ext cx="4761996" cy="1022096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Titre 2"/>
          <p:cNvSpPr txBox="1">
            <a:spLocks/>
          </p:cNvSpPr>
          <p:nvPr/>
        </p:nvSpPr>
        <p:spPr>
          <a:xfrm>
            <a:off x="5004708" y="112426"/>
            <a:ext cx="3436060" cy="1068372"/>
          </a:xfrm>
          <a:prstGeom prst="rect">
            <a:avLst/>
          </a:prstGeom>
        </p:spPr>
        <p:txBody>
          <a:bodyPr lIns="81542" tIns="40771" rIns="81542" bIns="40771">
            <a:noAutofit/>
          </a:bodyPr>
          <a:lstStyle>
            <a:lvl1pPr algn="l" defTabSz="579990" rtl="0" eaLnBrk="1" latinLnBrk="0" hangingPunct="1">
              <a:spcBef>
                <a:spcPct val="0"/>
              </a:spcBef>
              <a:buNone/>
              <a:defRPr sz="4400" b="1" kern="1200">
                <a:solidFill>
                  <a:srgbClr val="253A65"/>
                </a:solidFill>
                <a:latin typeface="Helvetica Neue"/>
                <a:ea typeface="+mj-ea"/>
                <a:cs typeface="Helvetica Neue"/>
              </a:defRPr>
            </a:lvl1pPr>
          </a:lstStyle>
          <a:p>
            <a:pPr algn="ctr"/>
            <a:r>
              <a:rPr lang="en-US" sz="3600" dirty="0"/>
              <a:t>Core</a:t>
            </a:r>
          </a:p>
          <a:p>
            <a:pPr algn="ctr"/>
            <a:r>
              <a:rPr lang="en-US" sz="3600" dirty="0"/>
              <a:t>Product</a:t>
            </a:r>
            <a:endParaRPr lang="fr-FR" sz="3600" dirty="0"/>
          </a:p>
        </p:txBody>
      </p:sp>
      <p:sp>
        <p:nvSpPr>
          <p:cNvPr id="139" name="Rectangle 138"/>
          <p:cNvSpPr/>
          <p:nvPr/>
        </p:nvSpPr>
        <p:spPr>
          <a:xfrm>
            <a:off x="500060" y="1673916"/>
            <a:ext cx="5760000" cy="7764724"/>
          </a:xfrm>
          <a:prstGeom prst="rect">
            <a:avLst/>
          </a:prstGeom>
          <a:solidFill>
            <a:srgbClr val="E45818">
              <a:alpha val="5000"/>
            </a:srgbClr>
          </a:solidFill>
          <a:ln>
            <a:solidFill>
              <a:srgbClr val="DD5C2D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b="1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Processing &amp; Automation Workflows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619598" y="2321637"/>
            <a:ext cx="5640462" cy="1415772"/>
            <a:chOff x="619598" y="2321637"/>
            <a:chExt cx="5640462" cy="1415772"/>
          </a:xfrm>
        </p:grpSpPr>
        <p:grpSp>
          <p:nvGrpSpPr>
            <p:cNvPr id="145" name="Group 144"/>
            <p:cNvGrpSpPr/>
            <p:nvPr/>
          </p:nvGrpSpPr>
          <p:grpSpPr>
            <a:xfrm>
              <a:off x="619598" y="2396762"/>
              <a:ext cx="1097044" cy="1241994"/>
              <a:chOff x="4269047" y="5962886"/>
              <a:chExt cx="906648" cy="1026441"/>
            </a:xfrm>
          </p:grpSpPr>
          <p:sp>
            <p:nvSpPr>
              <p:cNvPr id="146" name="Oval 145"/>
              <p:cNvSpPr/>
              <p:nvPr/>
            </p:nvSpPr>
            <p:spPr>
              <a:xfrm>
                <a:off x="4329763" y="5962886"/>
                <a:ext cx="795095" cy="795095"/>
              </a:xfrm>
              <a:prstGeom prst="ellipse">
                <a:avLst/>
              </a:prstGeom>
              <a:solidFill>
                <a:srgbClr val="DD5C2D"/>
              </a:solidFill>
              <a:ln w="38100">
                <a:solidFill>
                  <a:srgbClr val="212C6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grpSp>
            <p:nvGrpSpPr>
              <p:cNvPr id="148" name="Group 147"/>
              <p:cNvGrpSpPr/>
              <p:nvPr/>
            </p:nvGrpSpPr>
            <p:grpSpPr>
              <a:xfrm>
                <a:off x="4403329" y="6213174"/>
                <a:ext cx="579892" cy="348995"/>
                <a:chOff x="6532392" y="5215935"/>
                <a:chExt cx="933922" cy="562062"/>
              </a:xfrm>
            </p:grpSpPr>
            <p:sp>
              <p:nvSpPr>
                <p:cNvPr id="158" name="Alternate Process 157"/>
                <p:cNvSpPr/>
                <p:nvPr/>
              </p:nvSpPr>
              <p:spPr>
                <a:xfrm>
                  <a:off x="7302108" y="5613791"/>
                  <a:ext cx="164206" cy="164206"/>
                </a:xfrm>
                <a:prstGeom prst="flowChartAlternateProcess">
                  <a:avLst/>
                </a:prstGeom>
                <a:noFill/>
                <a:ln w="190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161" name="Alternate Process 160"/>
                <p:cNvSpPr/>
                <p:nvPr/>
              </p:nvSpPr>
              <p:spPr>
                <a:xfrm>
                  <a:off x="7302108" y="5215935"/>
                  <a:ext cx="164206" cy="164206"/>
                </a:xfrm>
                <a:prstGeom prst="flowChartAlternateProcess">
                  <a:avLst/>
                </a:prstGeom>
                <a:noFill/>
                <a:ln w="190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162" name="Alternate Process 161"/>
                <p:cNvSpPr/>
                <p:nvPr/>
              </p:nvSpPr>
              <p:spPr>
                <a:xfrm>
                  <a:off x="6532392" y="5401645"/>
                  <a:ext cx="164206" cy="164206"/>
                </a:xfrm>
                <a:prstGeom prst="flowChartAlternateProcess">
                  <a:avLst/>
                </a:prstGeom>
                <a:noFill/>
                <a:ln w="190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cxnSp>
              <p:nvCxnSpPr>
                <p:cNvPr id="163" name="Straight Arrow Connector 162"/>
                <p:cNvCxnSpPr/>
                <p:nvPr/>
              </p:nvCxnSpPr>
              <p:spPr>
                <a:xfrm>
                  <a:off x="6696598" y="5483748"/>
                  <a:ext cx="227173" cy="3439"/>
                </a:xfrm>
                <a:prstGeom prst="straightConnector1">
                  <a:avLst/>
                </a:prstGeom>
                <a:ln w="19050">
                  <a:solidFill>
                    <a:schemeClr val="bg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4" name="Elbow Connector 163"/>
                <p:cNvCxnSpPr/>
                <p:nvPr/>
              </p:nvCxnSpPr>
              <p:spPr>
                <a:xfrm rot="16200000" flipH="1">
                  <a:off x="7115003" y="5508789"/>
                  <a:ext cx="102290" cy="271919"/>
                </a:xfrm>
                <a:prstGeom prst="bentConnector2">
                  <a:avLst/>
                </a:prstGeom>
                <a:ln w="19050">
                  <a:solidFill>
                    <a:schemeClr val="bg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6" name="Diamond 165"/>
                <p:cNvSpPr/>
                <p:nvPr/>
              </p:nvSpPr>
              <p:spPr>
                <a:xfrm>
                  <a:off x="6923771" y="5380769"/>
                  <a:ext cx="212835" cy="212835"/>
                </a:xfrm>
                <a:prstGeom prst="diamond">
                  <a:avLst/>
                </a:prstGeom>
                <a:noFill/>
                <a:ln w="190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cxnSp>
              <p:nvCxnSpPr>
                <p:cNvPr id="168" name="Elbow Connector 167"/>
                <p:cNvCxnSpPr/>
                <p:nvPr/>
              </p:nvCxnSpPr>
              <p:spPr>
                <a:xfrm rot="5400000" flipH="1" flipV="1">
                  <a:off x="7124783" y="5203445"/>
                  <a:ext cx="82731" cy="271919"/>
                </a:xfrm>
                <a:prstGeom prst="bentConnector2">
                  <a:avLst/>
                </a:prstGeom>
                <a:ln w="19050">
                  <a:solidFill>
                    <a:schemeClr val="bg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0" name="Elbow Connector 169"/>
                <p:cNvCxnSpPr/>
                <p:nvPr/>
              </p:nvCxnSpPr>
              <p:spPr>
                <a:xfrm rot="16200000" flipH="1" flipV="1">
                  <a:off x="6906498" y="4923932"/>
                  <a:ext cx="185710" cy="769716"/>
                </a:xfrm>
                <a:prstGeom prst="bentConnector3">
                  <a:avLst>
                    <a:gd name="adj1" fmla="val -36408"/>
                  </a:avLst>
                </a:prstGeom>
                <a:ln w="19050" cap="flat">
                  <a:solidFill>
                    <a:schemeClr val="bg1"/>
                  </a:solidFill>
                  <a:round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4" name="TextBox 153"/>
              <p:cNvSpPr txBox="1"/>
              <p:nvPr/>
            </p:nvSpPr>
            <p:spPr>
              <a:xfrm>
                <a:off x="4269047" y="6760402"/>
                <a:ext cx="906648" cy="2289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 dirty="0">
                    <a:latin typeface="Helvetica Neue" charset="0"/>
                    <a:ea typeface="Helvetica Neue" charset="0"/>
                    <a:cs typeface="Helvetica Neue" charset="0"/>
                  </a:rPr>
                  <a:t>Workflows</a:t>
                </a:r>
              </a:p>
            </p:txBody>
          </p:sp>
        </p:grpSp>
        <p:sp>
          <p:nvSpPr>
            <p:cNvPr id="4" name="TextBox 3"/>
            <p:cNvSpPr txBox="1"/>
            <p:nvPr/>
          </p:nvSpPr>
          <p:spPr>
            <a:xfrm>
              <a:off x="1778326" y="2321637"/>
              <a:ext cx="4481734" cy="14157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l">
                <a:buFont typeface="Arial" charset="0"/>
                <a:buChar char="•"/>
              </a:pPr>
              <a:r>
                <a:rPr lang="en-US" sz="1400" dirty="0">
                  <a:solidFill>
                    <a:schemeClr val="tx1"/>
                  </a:solidFill>
                  <a:latin typeface="Helvetica Neue" charset="0"/>
                  <a:ea typeface="Helvetica Neue" charset="0"/>
                  <a:cs typeface="Helvetica Neue" charset="0"/>
                </a:rPr>
                <a:t>Highly Expressive workflows</a:t>
              </a:r>
            </a:p>
            <a:p>
              <a:pPr marL="285750" indent="-285750" algn="l">
                <a:buFont typeface="Arial" charset="0"/>
                <a:buChar char="•"/>
              </a:pPr>
              <a:r>
                <a:rPr lang="en-US" sz="1400" dirty="0">
                  <a:solidFill>
                    <a:schemeClr val="tx1"/>
                  </a:solidFill>
                  <a:latin typeface="Helvetica Neue" charset="0"/>
                  <a:ea typeface="Helvetica Neue" charset="0"/>
                  <a:cs typeface="Helvetica Neue" charset="0"/>
                </a:rPr>
                <a:t>Flexible structures with conditional branches, loops, tasks replications and composition</a:t>
              </a:r>
              <a:endParaRPr lang="en-US" sz="3200" dirty="0">
                <a:latin typeface="Helvetica Neue" charset="0"/>
                <a:ea typeface="Helvetica Neue" charset="0"/>
                <a:cs typeface="Helvetica Neue" charset="0"/>
              </a:endParaRPr>
            </a:p>
            <a:p>
              <a:pPr marL="285750" indent="-285750" algn="l">
                <a:buFont typeface="Arial" charset="0"/>
                <a:buChar char="•"/>
              </a:pPr>
              <a:r>
                <a:rPr lang="en-US" sz="1400" dirty="0">
                  <a:solidFill>
                    <a:schemeClr val="tx1"/>
                  </a:solidFill>
                  <a:latin typeface="Helvetica Neue" charset="0"/>
                  <a:ea typeface="Helvetica Neue" charset="0"/>
                  <a:cs typeface="Helvetica Neue" charset="0"/>
                </a:rPr>
                <a:t>Advanced error management policies for hardware and software issues with automatic and manual recovering procedures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463839" y="4242309"/>
            <a:ext cx="5796221" cy="1323439"/>
            <a:chOff x="463839" y="4010671"/>
            <a:chExt cx="5796221" cy="1323439"/>
          </a:xfrm>
        </p:grpSpPr>
        <p:grpSp>
          <p:nvGrpSpPr>
            <p:cNvPr id="213" name="Group 212"/>
            <p:cNvGrpSpPr/>
            <p:nvPr/>
          </p:nvGrpSpPr>
          <p:grpSpPr>
            <a:xfrm>
              <a:off x="463839" y="4050356"/>
              <a:ext cx="1408561" cy="1283754"/>
              <a:chOff x="7114765" y="4138274"/>
              <a:chExt cx="1164100" cy="1060954"/>
            </a:xfrm>
          </p:grpSpPr>
          <p:sp>
            <p:nvSpPr>
              <p:cNvPr id="214" name="Oval 213"/>
              <p:cNvSpPr/>
              <p:nvPr/>
            </p:nvSpPr>
            <p:spPr>
              <a:xfrm>
                <a:off x="7293962" y="4146232"/>
                <a:ext cx="795095" cy="795095"/>
              </a:xfrm>
              <a:prstGeom prst="ellipse">
                <a:avLst/>
              </a:prstGeom>
              <a:solidFill>
                <a:srgbClr val="DD5C2D"/>
              </a:solidFill>
              <a:ln w="38100">
                <a:solidFill>
                  <a:srgbClr val="212C6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pic>
            <p:nvPicPr>
              <p:cNvPr id="215" name="Picture 214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90517" y="4138274"/>
                <a:ext cx="809757" cy="809757"/>
              </a:xfrm>
              <a:prstGeom prst="rect">
                <a:avLst/>
              </a:prstGeom>
            </p:spPr>
          </p:pic>
          <p:sp>
            <p:nvSpPr>
              <p:cNvPr id="216" name="TextBox 215"/>
              <p:cNvSpPr txBox="1"/>
              <p:nvPr/>
            </p:nvSpPr>
            <p:spPr>
              <a:xfrm>
                <a:off x="7114765" y="4943785"/>
                <a:ext cx="1164100" cy="255443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algn="ctr"/>
                <a:r>
                  <a:rPr lang="en-US" sz="1200" b="1" dirty="0">
                    <a:latin typeface="Helvetica Neue" charset="0"/>
                    <a:ea typeface="Helvetica Neue" charset="0"/>
                    <a:cs typeface="Helvetica Neue" charset="0"/>
                  </a:rPr>
                  <a:t>Multi-language</a:t>
                </a:r>
              </a:p>
            </p:txBody>
          </p:sp>
        </p:grpSp>
        <p:sp>
          <p:nvSpPr>
            <p:cNvPr id="217" name="TextBox 216"/>
            <p:cNvSpPr txBox="1"/>
            <p:nvPr/>
          </p:nvSpPr>
          <p:spPr>
            <a:xfrm>
              <a:off x="1778326" y="4010671"/>
              <a:ext cx="4481734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l">
                <a:buFont typeface="Arial" charset="0"/>
                <a:buChar char="•"/>
              </a:pPr>
              <a:r>
                <a:rPr lang="en-US" sz="1400" dirty="0">
                  <a:solidFill>
                    <a:schemeClr val="tx1"/>
                  </a:solidFill>
                  <a:latin typeface="Helvetica Neue" charset="0"/>
                  <a:ea typeface="Helvetica Neue" charset="0"/>
                  <a:cs typeface="Helvetica Neue" charset="0"/>
                </a:rPr>
                <a:t>Polyglot workflows writing tasks in major scripting languages</a:t>
              </a:r>
            </a:p>
            <a:p>
              <a:pPr marL="285750" indent="-285750" algn="l">
                <a:buFont typeface="Arial" charset="0"/>
                <a:buChar char="•"/>
              </a:pPr>
              <a:r>
                <a:rPr lang="en-US" sz="1400" dirty="0">
                  <a:solidFill>
                    <a:schemeClr val="tx1"/>
                  </a:solidFill>
                  <a:latin typeface="Helvetica Neue" charset="0"/>
                  <a:ea typeface="Helvetica Neue" charset="0"/>
                  <a:cs typeface="Helvetica Neue" charset="0"/>
                </a:rPr>
                <a:t>Support for bash, </a:t>
              </a:r>
              <a:r>
                <a:rPr lang="en-US" sz="1400" dirty="0" err="1">
                  <a:solidFill>
                    <a:schemeClr val="tx1"/>
                  </a:solidFill>
                  <a:latin typeface="Helvetica Neue" charset="0"/>
                  <a:ea typeface="Helvetica Neue" charset="0"/>
                  <a:cs typeface="Helvetica Neue" charset="0"/>
                </a:rPr>
                <a:t>cmd</a:t>
              </a:r>
              <a:r>
                <a:rPr lang="en-US" sz="1400" dirty="0">
                  <a:solidFill>
                    <a:schemeClr val="tx1"/>
                  </a:solidFill>
                  <a:latin typeface="Helvetica Neue" charset="0"/>
                  <a:ea typeface="Helvetica Neue" charset="0"/>
                  <a:cs typeface="Helvetica Neue" charset="0"/>
                </a:rPr>
                <a:t>, python, </a:t>
              </a:r>
              <a:r>
                <a:rPr lang="en-US" sz="1400" dirty="0" err="1">
                  <a:solidFill>
                    <a:schemeClr val="tx1"/>
                  </a:solidFill>
                  <a:latin typeface="Helvetica Neue" charset="0"/>
                  <a:ea typeface="Helvetica Neue" charset="0"/>
                  <a:cs typeface="Helvetica Neue" charset="0"/>
                </a:rPr>
                <a:t>javascript</a:t>
              </a:r>
              <a:r>
                <a:rPr lang="en-US" sz="1400" dirty="0">
                  <a:solidFill>
                    <a:schemeClr val="tx1"/>
                  </a:solidFill>
                  <a:latin typeface="Helvetica Neue" charset="0"/>
                  <a:ea typeface="Helvetica Neue" charset="0"/>
                  <a:cs typeface="Helvetica Neue" charset="0"/>
                </a:rPr>
                <a:t>, ruby, groovy, java, </a:t>
              </a:r>
              <a:r>
                <a:rPr lang="en-US" sz="1400" dirty="0" err="1">
                  <a:solidFill>
                    <a:schemeClr val="tx1"/>
                  </a:solidFill>
                  <a:latin typeface="Helvetica Neue" charset="0"/>
                  <a:ea typeface="Helvetica Neue" charset="0"/>
                  <a:cs typeface="Helvetica Neue" charset="0"/>
                </a:rPr>
                <a:t>perl</a:t>
              </a:r>
              <a:r>
                <a:rPr lang="en-US" sz="1400" dirty="0">
                  <a:solidFill>
                    <a:schemeClr val="tx1"/>
                  </a:solidFill>
                  <a:latin typeface="Helvetica Neue" charset="0"/>
                  <a:ea typeface="Helvetica Neue" charset="0"/>
                  <a:cs typeface="Helvetica Neue" charset="0"/>
                </a:rPr>
                <a:t>, R (</a:t>
              </a:r>
              <a:r>
                <a:rPr lang="en-US" sz="1400" dirty="0" err="1">
                  <a:solidFill>
                    <a:schemeClr val="tx1"/>
                  </a:solidFill>
                  <a:latin typeface="Helvetica Neue" charset="0"/>
                  <a:ea typeface="Helvetica Neue" charset="0"/>
                  <a:cs typeface="Helvetica Neue" charset="0"/>
                </a:rPr>
                <a:t>powershell</a:t>
              </a:r>
              <a:r>
                <a:rPr lang="en-US" sz="1400" dirty="0">
                  <a:solidFill>
                    <a:schemeClr val="tx1"/>
                  </a:solidFill>
                  <a:latin typeface="Helvetica Neue" charset="0"/>
                  <a:ea typeface="Helvetica Neue" charset="0"/>
                  <a:cs typeface="Helvetica Neue" charset="0"/>
                </a:rPr>
                <a:t> coming soon)</a:t>
              </a:r>
              <a:endParaRPr lang="en-US" sz="3200" dirty="0">
                <a:latin typeface="Helvetica Neue" charset="0"/>
                <a:ea typeface="Helvetica Neue" charset="0"/>
                <a:cs typeface="Helvetica Neue" charset="0"/>
              </a:endParaRPr>
            </a:p>
            <a:p>
              <a:pPr marL="285750" indent="-285750" algn="l">
                <a:buFont typeface="Arial" charset="0"/>
                <a:buChar char="•"/>
              </a:pPr>
              <a:r>
                <a:rPr lang="en-US" sz="1400" dirty="0">
                  <a:solidFill>
                    <a:schemeClr val="tx1"/>
                  </a:solidFill>
                  <a:latin typeface="Helvetica Neue" charset="0"/>
                  <a:ea typeface="Helvetica Neue" charset="0"/>
                  <a:cs typeface="Helvetica Neue" charset="0"/>
                </a:rPr>
                <a:t>Exchange variables between different languages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648603" y="6169301"/>
            <a:ext cx="5610733" cy="1340059"/>
            <a:chOff x="648603" y="5611598"/>
            <a:chExt cx="5610733" cy="1340059"/>
          </a:xfrm>
        </p:grpSpPr>
        <p:grpSp>
          <p:nvGrpSpPr>
            <p:cNvPr id="171" name="Group 170"/>
            <p:cNvGrpSpPr/>
            <p:nvPr/>
          </p:nvGrpSpPr>
          <p:grpSpPr>
            <a:xfrm>
              <a:off x="648603" y="5698541"/>
              <a:ext cx="968619" cy="1253116"/>
              <a:chOff x="6538799" y="5957155"/>
              <a:chExt cx="800512" cy="1035633"/>
            </a:xfrm>
          </p:grpSpPr>
          <p:sp>
            <p:nvSpPr>
              <p:cNvPr id="172" name="Oval 171"/>
              <p:cNvSpPr/>
              <p:nvPr/>
            </p:nvSpPr>
            <p:spPr>
              <a:xfrm>
                <a:off x="6544216" y="5957155"/>
                <a:ext cx="795095" cy="795095"/>
              </a:xfrm>
              <a:prstGeom prst="ellipse">
                <a:avLst/>
              </a:prstGeom>
              <a:solidFill>
                <a:srgbClr val="DD5C2D"/>
              </a:solidFill>
              <a:ln w="38100">
                <a:solidFill>
                  <a:srgbClr val="212C6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pic>
            <p:nvPicPr>
              <p:cNvPr id="176" name="Picture 175"/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rightnessContrast bright="1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6679374" y="6104389"/>
                <a:ext cx="513946" cy="484252"/>
              </a:xfrm>
              <a:prstGeom prst="rect">
                <a:avLst/>
              </a:prstGeom>
            </p:spPr>
          </p:pic>
          <p:sp>
            <p:nvSpPr>
              <p:cNvPr id="177" name="TextBox 176"/>
              <p:cNvSpPr txBox="1"/>
              <p:nvPr/>
            </p:nvSpPr>
            <p:spPr>
              <a:xfrm>
                <a:off x="6538799" y="6763863"/>
                <a:ext cx="795095" cy="2289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 dirty="0">
                    <a:latin typeface="Helvetica Neue" charset="0"/>
                    <a:ea typeface="Helvetica Neue" charset="0"/>
                    <a:cs typeface="Helvetica Neue" charset="0"/>
                  </a:rPr>
                  <a:t>Catalog</a:t>
                </a:r>
              </a:p>
            </p:txBody>
          </p:sp>
        </p:grpSp>
        <p:sp>
          <p:nvSpPr>
            <p:cNvPr id="218" name="TextBox 217"/>
            <p:cNvSpPr txBox="1"/>
            <p:nvPr/>
          </p:nvSpPr>
          <p:spPr>
            <a:xfrm>
              <a:off x="1777602" y="5611598"/>
              <a:ext cx="4481734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l">
                <a:buFont typeface="Arial" charset="0"/>
                <a:buChar char="•"/>
              </a:pPr>
              <a:r>
                <a:rPr lang="en-US" sz="1400" dirty="0">
                  <a:solidFill>
                    <a:schemeClr val="tx1"/>
                  </a:solidFill>
                  <a:latin typeface="Helvetica Neue" charset="0"/>
                  <a:ea typeface="Helvetica Neue" charset="0"/>
                  <a:cs typeface="Helvetica Neue" charset="0"/>
                </a:rPr>
                <a:t>Repository for all ProActive objects</a:t>
              </a:r>
            </a:p>
            <a:p>
              <a:pPr marL="285750" indent="-285750" algn="l">
                <a:buFont typeface="Arial" charset="0"/>
                <a:buChar char="•"/>
              </a:pPr>
              <a:r>
                <a:rPr lang="en-US" sz="1400" dirty="0">
                  <a:solidFill>
                    <a:schemeClr val="tx1"/>
                  </a:solidFill>
                  <a:latin typeface="Helvetica Neue" charset="0"/>
                  <a:ea typeface="Helvetica Neue" charset="0"/>
                  <a:cs typeface="Helvetica Neue" charset="0"/>
                </a:rPr>
                <a:t>Workflow definitions, job planning definitions, etc.</a:t>
              </a:r>
              <a:endParaRPr lang="en-US" sz="3200" dirty="0">
                <a:latin typeface="Helvetica Neue" charset="0"/>
                <a:ea typeface="Helvetica Neue" charset="0"/>
                <a:cs typeface="Helvetica Neue" charset="0"/>
              </a:endParaRPr>
            </a:p>
            <a:p>
              <a:pPr marL="285750" indent="-285750" algn="l">
                <a:buFont typeface="Arial" charset="0"/>
                <a:buChar char="•"/>
              </a:pPr>
              <a:r>
                <a:rPr lang="en-US" sz="1400" dirty="0">
                  <a:solidFill>
                    <a:schemeClr val="tx1"/>
                  </a:solidFill>
                  <a:latin typeface="Helvetica Neue" charset="0"/>
                  <a:ea typeface="Helvetica Neue" charset="0"/>
                  <a:cs typeface="Helvetica Neue" charset="0"/>
                </a:rPr>
                <a:t>Simple object-store model with meta-data and versioning</a:t>
              </a:r>
            </a:p>
            <a:p>
              <a:pPr marL="285750" indent="-285750" algn="l">
                <a:buFont typeface="Arial" charset="0"/>
                <a:buChar char="•"/>
              </a:pPr>
              <a:r>
                <a:rPr lang="en-US" sz="1400" dirty="0">
                  <a:solidFill>
                    <a:schemeClr val="tx1"/>
                  </a:solidFill>
                  <a:latin typeface="Helvetica Neue" charset="0"/>
                  <a:ea typeface="Helvetica Neue" charset="0"/>
                  <a:cs typeface="Helvetica Neue" charset="0"/>
                </a:rPr>
                <a:t>Objects are organized in buckets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44764" y="8112914"/>
            <a:ext cx="5711232" cy="1239665"/>
            <a:chOff x="515825" y="7379216"/>
            <a:chExt cx="5711232" cy="1239665"/>
          </a:xfrm>
        </p:grpSpPr>
        <p:grpSp>
          <p:nvGrpSpPr>
            <p:cNvPr id="206" name="Group 205"/>
            <p:cNvGrpSpPr/>
            <p:nvPr/>
          </p:nvGrpSpPr>
          <p:grpSpPr>
            <a:xfrm>
              <a:off x="515825" y="7383426"/>
              <a:ext cx="1280510" cy="1235455"/>
              <a:chOff x="5950525" y="6089041"/>
              <a:chExt cx="1058273" cy="1021037"/>
            </a:xfrm>
          </p:grpSpPr>
          <p:grpSp>
            <p:nvGrpSpPr>
              <p:cNvPr id="207" name="Group 206"/>
              <p:cNvGrpSpPr/>
              <p:nvPr/>
            </p:nvGrpSpPr>
            <p:grpSpPr>
              <a:xfrm>
                <a:off x="5950525" y="6089041"/>
                <a:ext cx="1058273" cy="1021037"/>
                <a:chOff x="10792262" y="5984934"/>
                <a:chExt cx="1058273" cy="1021037"/>
              </a:xfrm>
            </p:grpSpPr>
            <p:sp>
              <p:nvSpPr>
                <p:cNvPr id="210" name="Oval 209"/>
                <p:cNvSpPr/>
                <p:nvPr/>
              </p:nvSpPr>
              <p:spPr>
                <a:xfrm>
                  <a:off x="10922012" y="5984934"/>
                  <a:ext cx="795095" cy="795021"/>
                </a:xfrm>
                <a:prstGeom prst="ellipse">
                  <a:avLst/>
                </a:prstGeom>
                <a:solidFill>
                  <a:srgbClr val="DD5C2D"/>
                </a:solidFill>
                <a:ln w="38100">
                  <a:solidFill>
                    <a:srgbClr val="212C6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pic>
              <p:nvPicPr>
                <p:cNvPr id="211" name="Picture 210"/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BEBA8EAE-BF5A-486C-A8C5-ECC9F3942E4B}">
                      <a14:imgProps xmlns:a14="http://schemas.microsoft.com/office/drawing/2010/main">
                        <a14:imgLayer r:embed="rId8">
                          <a14:imgEffect>
                            <a14:brightnessContrast bright="10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084120" y="6112980"/>
                  <a:ext cx="470878" cy="470878"/>
                </a:xfrm>
                <a:prstGeom prst="rect">
                  <a:avLst/>
                </a:prstGeom>
              </p:spPr>
            </p:pic>
            <p:sp>
              <p:nvSpPr>
                <p:cNvPr id="212" name="TextBox 211"/>
                <p:cNvSpPr txBox="1"/>
                <p:nvPr/>
              </p:nvSpPr>
              <p:spPr>
                <a:xfrm>
                  <a:off x="10792262" y="6777046"/>
                  <a:ext cx="1058273" cy="22892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b="1" dirty="0">
                      <a:latin typeface="Helvetica Neue" charset="0"/>
                      <a:ea typeface="Helvetica Neue" charset="0"/>
                      <a:cs typeface="Helvetica Neue" charset="0"/>
                    </a:rPr>
                    <a:t>Dataspaces</a:t>
                  </a:r>
                </a:p>
              </p:txBody>
            </p:sp>
          </p:grpSp>
          <p:cxnSp>
            <p:nvCxnSpPr>
              <p:cNvPr id="208" name="Straight Connector 207"/>
              <p:cNvCxnSpPr/>
              <p:nvPr/>
            </p:nvCxnSpPr>
            <p:spPr>
              <a:xfrm>
                <a:off x="6333653" y="6766403"/>
                <a:ext cx="279003" cy="0"/>
              </a:xfrm>
              <a:prstGeom prst="line">
                <a:avLst/>
              </a:prstGeom>
              <a:ln w="25400" cap="rnd">
                <a:solidFill>
                  <a:schemeClr val="bg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Straight Connector 208"/>
              <p:cNvCxnSpPr/>
              <p:nvPr/>
            </p:nvCxnSpPr>
            <p:spPr>
              <a:xfrm flipV="1">
                <a:off x="6476050" y="6699958"/>
                <a:ext cx="0" cy="66445"/>
              </a:xfrm>
              <a:prstGeom prst="line">
                <a:avLst/>
              </a:prstGeom>
              <a:ln w="25400" cap="flat">
                <a:solidFill>
                  <a:schemeClr val="bg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9" name="TextBox 218"/>
            <p:cNvSpPr txBox="1"/>
            <p:nvPr/>
          </p:nvSpPr>
          <p:spPr>
            <a:xfrm>
              <a:off x="1745323" y="7379216"/>
              <a:ext cx="4481734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l">
                <a:buFont typeface="Arial" charset="0"/>
                <a:buChar char="•"/>
              </a:pPr>
              <a:r>
                <a:rPr lang="en-US" sz="1400" dirty="0">
                  <a:solidFill>
                    <a:schemeClr val="tx1"/>
                  </a:solidFill>
                  <a:latin typeface="Helvetica Neue" charset="0"/>
                  <a:ea typeface="Helvetica Neue" charset="0"/>
                  <a:cs typeface="Helvetica Neue" charset="0"/>
                </a:rPr>
                <a:t>Seamless data transfers between tasks</a:t>
              </a:r>
            </a:p>
            <a:p>
              <a:pPr marL="285750" indent="-285750" algn="l">
                <a:buFont typeface="Arial" charset="0"/>
                <a:buChar char="•"/>
              </a:pPr>
              <a:r>
                <a:rPr lang="en-US" sz="1400" dirty="0">
                  <a:solidFill>
                    <a:schemeClr val="tx1"/>
                  </a:solidFill>
                  <a:latin typeface="Helvetica Neue" charset="0"/>
                  <a:ea typeface="Helvetica Neue" charset="0"/>
                  <a:cs typeface="Helvetica Neue" charset="0"/>
                </a:rPr>
                <a:t>Automatic selection for file transfer protocol</a:t>
              </a:r>
            </a:p>
            <a:p>
              <a:pPr marL="285750" indent="-285750" algn="l">
                <a:buFont typeface="Arial" charset="0"/>
                <a:buChar char="•"/>
              </a:pPr>
              <a:r>
                <a:rPr lang="en-US" sz="1400" dirty="0">
                  <a:solidFill>
                    <a:schemeClr val="tx1"/>
                  </a:solidFill>
                  <a:latin typeface="Helvetica Neue" charset="0"/>
                  <a:ea typeface="Helvetica Neue" charset="0"/>
                  <a:cs typeface="Helvetica Neue" charset="0"/>
                </a:rPr>
                <a:t>3 scopes: </a:t>
              </a:r>
              <a:r>
                <a:rPr lang="en-US" sz="1400" dirty="0" err="1">
                  <a:solidFill>
                    <a:schemeClr val="tx1"/>
                  </a:solidFill>
                  <a:latin typeface="Helvetica Neue" charset="0"/>
                  <a:ea typeface="Helvetica Neue" charset="0"/>
                  <a:cs typeface="Helvetica Neue" charset="0"/>
                </a:rPr>
                <a:t>scratchspace</a:t>
              </a:r>
              <a:r>
                <a:rPr lang="en-US" sz="1400" dirty="0">
                  <a:solidFill>
                    <a:schemeClr val="tx1"/>
                  </a:solidFill>
                  <a:latin typeface="Helvetica Neue" charset="0"/>
                  <a:ea typeface="Helvetica Neue" charset="0"/>
                  <a:cs typeface="Helvetica Neue" charset="0"/>
                </a:rPr>
                <a:t>, </a:t>
              </a:r>
              <a:r>
                <a:rPr lang="en-US" sz="1400" dirty="0" err="1">
                  <a:solidFill>
                    <a:schemeClr val="tx1"/>
                  </a:solidFill>
                  <a:latin typeface="Helvetica Neue" charset="0"/>
                  <a:ea typeface="Helvetica Neue" charset="0"/>
                  <a:cs typeface="Helvetica Neue" charset="0"/>
                </a:rPr>
                <a:t>userspace</a:t>
              </a:r>
              <a:r>
                <a:rPr lang="en-US" sz="1400" dirty="0">
                  <a:solidFill>
                    <a:schemeClr val="tx1"/>
                  </a:solidFill>
                  <a:latin typeface="Helvetica Neue" charset="0"/>
                  <a:ea typeface="Helvetica Neue" charset="0"/>
                  <a:cs typeface="Helvetica Neue" charset="0"/>
                </a:rPr>
                <a:t>, </a:t>
              </a:r>
              <a:r>
                <a:rPr lang="en-US" sz="1400" dirty="0" err="1">
                  <a:solidFill>
                    <a:schemeClr val="tx1"/>
                  </a:solidFill>
                  <a:latin typeface="Helvetica Neue" charset="0"/>
                  <a:ea typeface="Helvetica Neue" charset="0"/>
                  <a:cs typeface="Helvetica Neue" charset="0"/>
                </a:rPr>
                <a:t>globalspace</a:t>
              </a:r>
              <a:endParaRPr lang="en-US" sz="1400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sp>
        <p:nvSpPr>
          <p:cNvPr id="220" name="Rectangle 219"/>
          <p:cNvSpPr/>
          <p:nvPr/>
        </p:nvSpPr>
        <p:spPr>
          <a:xfrm>
            <a:off x="6765633" y="1668913"/>
            <a:ext cx="5760000" cy="7764724"/>
          </a:xfrm>
          <a:prstGeom prst="rect">
            <a:avLst/>
          </a:prstGeom>
          <a:solidFill>
            <a:srgbClr val="E45818">
              <a:alpha val="5000"/>
            </a:srgbClr>
          </a:solidFill>
          <a:ln>
            <a:solidFill>
              <a:srgbClr val="DD5C2D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b="1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Scheduling &amp; Orchestration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6888539" y="8035460"/>
            <a:ext cx="5641747" cy="1317119"/>
            <a:chOff x="6887973" y="2321637"/>
            <a:chExt cx="5641747" cy="1317119"/>
          </a:xfrm>
        </p:grpSpPr>
        <p:grpSp>
          <p:nvGrpSpPr>
            <p:cNvPr id="226" name="Group 225"/>
            <p:cNvGrpSpPr/>
            <p:nvPr/>
          </p:nvGrpSpPr>
          <p:grpSpPr>
            <a:xfrm>
              <a:off x="6887973" y="2375130"/>
              <a:ext cx="1164100" cy="1263626"/>
              <a:chOff x="7550920" y="5957155"/>
              <a:chExt cx="962066" cy="1044319"/>
            </a:xfrm>
          </p:grpSpPr>
          <p:sp>
            <p:nvSpPr>
              <p:cNvPr id="227" name="Oval 226"/>
              <p:cNvSpPr/>
              <p:nvPr/>
            </p:nvSpPr>
            <p:spPr>
              <a:xfrm>
                <a:off x="7634406" y="5957155"/>
                <a:ext cx="795095" cy="795021"/>
              </a:xfrm>
              <a:prstGeom prst="ellipse">
                <a:avLst/>
              </a:prstGeom>
              <a:solidFill>
                <a:srgbClr val="DD5C2D"/>
              </a:solidFill>
              <a:ln w="38100">
                <a:solidFill>
                  <a:srgbClr val="212C6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pic>
            <p:nvPicPr>
              <p:cNvPr id="233" name="Picture 232"/>
              <p:cNvPicPr>
                <a:picLocks noChangeAspect="1"/>
              </p:cNvPicPr>
              <p:nvPr/>
            </p:nvPicPr>
            <p:blipFill rotWithShape="1"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0" b="99524" l="667" r="93583">
                            <a14:foregroundMark x1="54500" y1="43810" x2="54500" y2="43810"/>
                            <a14:foregroundMark x1="44250" y1="45714" x2="44250" y2="45714"/>
                            <a14:foregroundMark x1="33583" y1="46825" x2="33583" y2="46825"/>
                            <a14:foregroundMark x1="35000" y1="61905" x2="35000" y2="61905"/>
                            <a14:foregroundMark x1="44167" y1="62381" x2="44167" y2="62381"/>
                            <a14:foregroundMark x1="52000" y1="66984" x2="52000" y2="66984"/>
                            <a14:foregroundMark x1="62583" y1="72381" x2="62583" y2="72381"/>
                            <a14:foregroundMark x1="57750" y1="9683" x2="57750" y2="9683"/>
                            <a14:foregroundMark x1="32333" y1="11270" x2="32333" y2="11270"/>
                          </a14:backgroundRemoval>
                        </a14:imgEffect>
                        <a14:imgEffect>
                          <a14:brightnessContrast bright="100000"/>
                        </a14:imgEffect>
                      </a14:imgLayer>
                    </a14:imgProps>
                  </a:ext>
                </a:extLst>
              </a:blip>
              <a:srcRect l="22729" r="22703"/>
              <a:stretch/>
            </p:blipFill>
            <p:spPr>
              <a:xfrm>
                <a:off x="7743834" y="6081762"/>
                <a:ext cx="595440" cy="572866"/>
              </a:xfrm>
              <a:prstGeom prst="rect">
                <a:avLst/>
              </a:prstGeom>
            </p:spPr>
          </p:pic>
          <p:sp>
            <p:nvSpPr>
              <p:cNvPr id="234" name="TextBox 233"/>
              <p:cNvSpPr txBox="1"/>
              <p:nvPr/>
            </p:nvSpPr>
            <p:spPr>
              <a:xfrm>
                <a:off x="7550920" y="6772549"/>
                <a:ext cx="962066" cy="2289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 dirty="0">
                    <a:latin typeface="Helvetica Neue" charset="0"/>
                    <a:ea typeface="Helvetica Neue" charset="0"/>
                    <a:cs typeface="Helvetica Neue" charset="0"/>
                  </a:rPr>
                  <a:t>Job Planner</a:t>
                </a:r>
              </a:p>
            </p:txBody>
          </p:sp>
        </p:grpSp>
        <p:sp>
          <p:nvSpPr>
            <p:cNvPr id="248" name="TextBox 247"/>
            <p:cNvSpPr txBox="1"/>
            <p:nvPr/>
          </p:nvSpPr>
          <p:spPr>
            <a:xfrm>
              <a:off x="8047986" y="2321637"/>
              <a:ext cx="4481734" cy="9848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l">
                <a:buFont typeface="Arial" charset="0"/>
                <a:buChar char="•"/>
              </a:pPr>
              <a:r>
                <a:rPr lang="en-US" sz="1400" dirty="0">
                  <a:solidFill>
                    <a:schemeClr val="tx1"/>
                  </a:solidFill>
                  <a:latin typeface="Helvetica Neue" charset="0"/>
                  <a:ea typeface="Helvetica Neue" charset="0"/>
                  <a:cs typeface="Helvetica Neue" charset="0"/>
                </a:rPr>
                <a:t>Planning tool for recurring executions:</a:t>
              </a:r>
            </a:p>
            <a:p>
              <a:pPr marL="285750" indent="-285750" algn="l">
                <a:buFont typeface="Arial" charset="0"/>
                <a:buChar char="•"/>
              </a:pPr>
              <a:r>
                <a:rPr lang="en-US" sz="1400" dirty="0">
                  <a:solidFill>
                    <a:schemeClr val="tx1"/>
                  </a:solidFill>
                  <a:latin typeface="Helvetica Neue" charset="0"/>
                  <a:ea typeface="Helvetica Neue" charset="0"/>
                  <a:cs typeface="Helvetica Neue" charset="0"/>
                </a:rPr>
                <a:t>Simple rules with legacy </a:t>
              </a:r>
              <a:r>
                <a:rPr lang="en-US" sz="1400" dirty="0" err="1">
                  <a:solidFill>
                    <a:schemeClr val="tx1"/>
                  </a:solidFill>
                  <a:latin typeface="Helvetica Neue" charset="0"/>
                  <a:ea typeface="Helvetica Neue" charset="0"/>
                  <a:cs typeface="Helvetica Neue" charset="0"/>
                </a:rPr>
                <a:t>cron</a:t>
              </a:r>
              <a:r>
                <a:rPr lang="en-US" sz="1400" dirty="0">
                  <a:solidFill>
                    <a:schemeClr val="tx1"/>
                  </a:solidFill>
                  <a:latin typeface="Helvetica Neue" charset="0"/>
                  <a:ea typeface="Helvetica Neue" charset="0"/>
                  <a:cs typeface="Helvetica Neue" charset="0"/>
                </a:rPr>
                <a:t> expression</a:t>
              </a:r>
              <a:endParaRPr lang="en-US" sz="3200" dirty="0">
                <a:latin typeface="Helvetica Neue" charset="0"/>
                <a:ea typeface="Helvetica Neue" charset="0"/>
                <a:cs typeface="Helvetica Neue" charset="0"/>
              </a:endParaRPr>
            </a:p>
            <a:p>
              <a:pPr marL="285750" indent="-285750" algn="l">
                <a:buFont typeface="Arial" charset="0"/>
                <a:buChar char="•"/>
              </a:pPr>
              <a:r>
                <a:rPr lang="en-US" sz="1400" dirty="0">
                  <a:solidFill>
                    <a:schemeClr val="tx1"/>
                  </a:solidFill>
                  <a:latin typeface="Helvetica Neue" charset="0"/>
                  <a:ea typeface="Helvetica Neue" charset="0"/>
                  <a:cs typeface="Helvetica Neue" charset="0"/>
                </a:rPr>
                <a:t>Advanced definitions with exclusion calendars (holidays) and inclusion calendars (maintenances)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6984986" y="2320648"/>
            <a:ext cx="5536172" cy="1371258"/>
            <a:chOff x="6988991" y="4196270"/>
            <a:chExt cx="5536172" cy="1371258"/>
          </a:xfrm>
        </p:grpSpPr>
        <p:grpSp>
          <p:nvGrpSpPr>
            <p:cNvPr id="239" name="Group 238"/>
            <p:cNvGrpSpPr/>
            <p:nvPr/>
          </p:nvGrpSpPr>
          <p:grpSpPr>
            <a:xfrm>
              <a:off x="6988991" y="4291623"/>
              <a:ext cx="974123" cy="1275905"/>
              <a:chOff x="7123567" y="6075430"/>
              <a:chExt cx="805060" cy="1054467"/>
            </a:xfrm>
          </p:grpSpPr>
          <p:sp>
            <p:nvSpPr>
              <p:cNvPr id="241" name="Oval 240"/>
              <p:cNvSpPr/>
              <p:nvPr/>
            </p:nvSpPr>
            <p:spPr>
              <a:xfrm>
                <a:off x="7123567" y="6075430"/>
                <a:ext cx="795095" cy="795095"/>
              </a:xfrm>
              <a:prstGeom prst="ellipse">
                <a:avLst/>
              </a:prstGeom>
              <a:solidFill>
                <a:srgbClr val="DD5C2D"/>
              </a:solidFill>
              <a:ln w="38100">
                <a:solidFill>
                  <a:srgbClr val="212C6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242" name="Document 241"/>
              <p:cNvSpPr/>
              <p:nvPr/>
            </p:nvSpPr>
            <p:spPr>
              <a:xfrm>
                <a:off x="7418355" y="6206280"/>
                <a:ext cx="321737" cy="382842"/>
              </a:xfrm>
              <a:prstGeom prst="flowChartDocument">
                <a:avLst/>
              </a:prstGeom>
              <a:solidFill>
                <a:schemeClr val="bg1"/>
              </a:solidFill>
              <a:ln w="25400">
                <a:solidFill>
                  <a:srgbClr val="DD5C2D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243" name="Document 242"/>
              <p:cNvSpPr/>
              <p:nvPr/>
            </p:nvSpPr>
            <p:spPr>
              <a:xfrm>
                <a:off x="7370212" y="6250487"/>
                <a:ext cx="321737" cy="382842"/>
              </a:xfrm>
              <a:prstGeom prst="flowChartDocument">
                <a:avLst/>
              </a:prstGeom>
              <a:solidFill>
                <a:schemeClr val="bg1"/>
              </a:solidFill>
              <a:ln w="25400">
                <a:solidFill>
                  <a:srgbClr val="DD5C2D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244" name="Document 243"/>
              <p:cNvSpPr/>
              <p:nvPr/>
            </p:nvSpPr>
            <p:spPr>
              <a:xfrm>
                <a:off x="7318886" y="6301209"/>
                <a:ext cx="321737" cy="382842"/>
              </a:xfrm>
              <a:prstGeom prst="flowChartDocument">
                <a:avLst/>
              </a:prstGeom>
              <a:solidFill>
                <a:schemeClr val="bg1"/>
              </a:solidFill>
              <a:ln w="25400">
                <a:solidFill>
                  <a:srgbClr val="DD5C2D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245" name="Document 244"/>
              <p:cNvSpPr/>
              <p:nvPr/>
            </p:nvSpPr>
            <p:spPr>
              <a:xfrm>
                <a:off x="7260907" y="6352448"/>
                <a:ext cx="321737" cy="382842"/>
              </a:xfrm>
              <a:prstGeom prst="flowChartDocument">
                <a:avLst/>
              </a:prstGeom>
              <a:solidFill>
                <a:schemeClr val="bg1"/>
              </a:solidFill>
              <a:ln w="25400">
                <a:solidFill>
                  <a:srgbClr val="DD5C2D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pic>
            <p:nvPicPr>
              <p:cNvPr id="246" name="Picture 245"/>
              <p:cNvPicPr>
                <a:picLocks noChangeAspect="1"/>
              </p:cNvPicPr>
              <p:nvPr/>
            </p:nvPicPr>
            <p:blipFill>
              <a:blip r:embed="rId11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7333799" y="6431191"/>
                <a:ext cx="183009" cy="16976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</p:pic>
          <p:sp>
            <p:nvSpPr>
              <p:cNvPr id="247" name="TextBox 246"/>
              <p:cNvSpPr txBox="1"/>
              <p:nvPr/>
            </p:nvSpPr>
            <p:spPr>
              <a:xfrm>
                <a:off x="7133532" y="6900972"/>
                <a:ext cx="795095" cy="2289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 dirty="0">
                    <a:latin typeface="Helvetica Neue" charset="0"/>
                    <a:ea typeface="Helvetica Neue" charset="0"/>
                    <a:cs typeface="Helvetica Neue" charset="0"/>
                  </a:rPr>
                  <a:t>Scheduler</a:t>
                </a:r>
              </a:p>
            </p:txBody>
          </p:sp>
        </p:grpSp>
        <p:sp>
          <p:nvSpPr>
            <p:cNvPr id="249" name="TextBox 248"/>
            <p:cNvSpPr txBox="1"/>
            <p:nvPr/>
          </p:nvSpPr>
          <p:spPr>
            <a:xfrm>
              <a:off x="8043429" y="4196270"/>
              <a:ext cx="4481734" cy="9848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l">
                <a:buFont typeface="Arial" charset="0"/>
                <a:buChar char="•"/>
              </a:pPr>
              <a:r>
                <a:rPr lang="en-US" sz="1400" dirty="0">
                  <a:solidFill>
                    <a:schemeClr val="tx1"/>
                  </a:solidFill>
                  <a:latin typeface="Helvetica Neue" charset="0"/>
                  <a:ea typeface="Helvetica Neue" charset="0"/>
                  <a:cs typeface="Helvetica Neue" charset="0"/>
                </a:rPr>
                <a:t>Scheduling with flexible priority management</a:t>
              </a:r>
            </a:p>
            <a:p>
              <a:pPr marL="285750" indent="-285750" algn="l">
                <a:buFont typeface="Arial" charset="0"/>
                <a:buChar char="•"/>
              </a:pPr>
              <a:r>
                <a:rPr lang="en-US" sz="1400" dirty="0">
                  <a:solidFill>
                    <a:schemeClr val="tx1"/>
                  </a:solidFill>
                  <a:latin typeface="Helvetica Neue" charset="0"/>
                  <a:ea typeface="Helvetica Neue" charset="0"/>
                  <a:cs typeface="Helvetica Neue" charset="0"/>
                </a:rPr>
                <a:t>FIFO policy with priorities (extensible via a plugin)</a:t>
              </a:r>
              <a:endParaRPr lang="en-US" sz="3200" dirty="0">
                <a:latin typeface="Helvetica Neue" charset="0"/>
                <a:ea typeface="Helvetica Neue" charset="0"/>
                <a:cs typeface="Helvetica Neue" charset="0"/>
              </a:endParaRPr>
            </a:p>
            <a:p>
              <a:pPr marL="285750" indent="-285750" algn="l">
                <a:buFont typeface="Arial" charset="0"/>
                <a:buChar char="•"/>
              </a:pPr>
              <a:r>
                <a:rPr lang="en-US" sz="1400" dirty="0">
                  <a:solidFill>
                    <a:schemeClr val="tx1"/>
                  </a:solidFill>
                  <a:latin typeface="Helvetica Neue" charset="0"/>
                  <a:ea typeface="Helvetica Neue" charset="0"/>
                  <a:cs typeface="Helvetica Neue" charset="0"/>
                </a:rPr>
                <a:t>Change priority during execution</a:t>
              </a:r>
            </a:p>
            <a:p>
              <a:pPr marL="285750" indent="-285750" algn="l">
                <a:buFont typeface="Arial" charset="0"/>
                <a:buChar char="•"/>
              </a:pPr>
              <a:r>
                <a:rPr lang="en-US" sz="1400" dirty="0">
                  <a:solidFill>
                    <a:schemeClr val="tx1"/>
                  </a:solidFill>
                  <a:latin typeface="Helvetica Neue" charset="0"/>
                  <a:ea typeface="Helvetica Neue" charset="0"/>
                  <a:cs typeface="Helvetica Neue" charset="0"/>
                </a:rPr>
                <a:t>Support for preemptive policies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6888539" y="6256244"/>
            <a:ext cx="5636624" cy="1263809"/>
            <a:chOff x="6888539" y="6256244"/>
            <a:chExt cx="5636624" cy="1263809"/>
          </a:xfrm>
        </p:grpSpPr>
        <p:grpSp>
          <p:nvGrpSpPr>
            <p:cNvPr id="235" name="Group 234"/>
            <p:cNvGrpSpPr/>
            <p:nvPr/>
          </p:nvGrpSpPr>
          <p:grpSpPr>
            <a:xfrm>
              <a:off x="6888539" y="6256244"/>
              <a:ext cx="1164100" cy="1263809"/>
              <a:chOff x="8644888" y="7339849"/>
              <a:chExt cx="962066" cy="1044470"/>
            </a:xfrm>
          </p:grpSpPr>
          <p:sp>
            <p:nvSpPr>
              <p:cNvPr id="236" name="Oval 235"/>
              <p:cNvSpPr/>
              <p:nvPr/>
            </p:nvSpPr>
            <p:spPr>
              <a:xfrm>
                <a:off x="8724596" y="7339849"/>
                <a:ext cx="795095" cy="795021"/>
              </a:xfrm>
              <a:prstGeom prst="ellipse">
                <a:avLst/>
              </a:prstGeom>
              <a:solidFill>
                <a:srgbClr val="DD5C2D"/>
              </a:solidFill>
              <a:ln w="38100">
                <a:solidFill>
                  <a:srgbClr val="212C6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pic>
            <p:nvPicPr>
              <p:cNvPr id="237" name="Picture 236"/>
              <p:cNvPicPr>
                <a:picLocks noChangeAspect="1"/>
              </p:cNvPicPr>
              <p:nvPr/>
            </p:nvPicPr>
            <p:blipFill>
              <a:blip r:embed="rId12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rightnessContrast bright="1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8873863" y="7510840"/>
                <a:ext cx="517966" cy="517966"/>
              </a:xfrm>
              <a:prstGeom prst="rect">
                <a:avLst/>
              </a:prstGeom>
            </p:spPr>
          </p:pic>
          <p:sp>
            <p:nvSpPr>
              <p:cNvPr id="238" name="TextBox 237"/>
              <p:cNvSpPr txBox="1"/>
              <p:nvPr/>
            </p:nvSpPr>
            <p:spPr>
              <a:xfrm>
                <a:off x="8644888" y="8155394"/>
                <a:ext cx="962066" cy="2289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 dirty="0">
                    <a:latin typeface="Helvetica Neue" charset="0"/>
                    <a:ea typeface="Helvetica Neue" charset="0"/>
                    <a:cs typeface="Helvetica Neue" charset="0"/>
                  </a:rPr>
                  <a:t>Notifications</a:t>
                </a:r>
              </a:p>
            </p:txBody>
          </p:sp>
        </p:grpSp>
        <p:sp>
          <p:nvSpPr>
            <p:cNvPr id="250" name="TextBox 249"/>
            <p:cNvSpPr txBox="1"/>
            <p:nvPr/>
          </p:nvSpPr>
          <p:spPr>
            <a:xfrm>
              <a:off x="8043429" y="6256244"/>
              <a:ext cx="4481734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l">
                <a:buFont typeface="Arial" charset="0"/>
                <a:buChar char="•"/>
              </a:pPr>
              <a:r>
                <a:rPr lang="en-US" sz="1400" dirty="0">
                  <a:solidFill>
                    <a:schemeClr val="tx1"/>
                  </a:solidFill>
                  <a:latin typeface="Helvetica Neue" charset="0"/>
                  <a:ea typeface="Helvetica Neue" charset="0"/>
                  <a:cs typeface="Helvetica Neue" charset="0"/>
                </a:rPr>
                <a:t>Keep notified via email, </a:t>
              </a:r>
              <a:r>
                <a:rPr lang="en-US" sz="1400" dirty="0" err="1">
                  <a:solidFill>
                    <a:schemeClr val="tx1"/>
                  </a:solidFill>
                  <a:latin typeface="Helvetica Neue" charset="0"/>
                  <a:ea typeface="Helvetica Neue" charset="0"/>
                  <a:cs typeface="Helvetica Neue" charset="0"/>
                </a:rPr>
                <a:t>webhooks</a:t>
              </a:r>
              <a:r>
                <a:rPr lang="en-US" sz="1400" dirty="0">
                  <a:solidFill>
                    <a:schemeClr val="tx1"/>
                  </a:solidFill>
                  <a:latin typeface="Helvetica Neue" charset="0"/>
                  <a:ea typeface="Helvetica Neue" charset="0"/>
                  <a:cs typeface="Helvetica Neue" charset="0"/>
                </a:rPr>
                <a:t> &amp; </a:t>
              </a:r>
              <a:r>
                <a:rPr lang="en-US" sz="1400" dirty="0" err="1">
                  <a:solidFill>
                    <a:schemeClr val="tx1"/>
                  </a:solidFill>
                  <a:latin typeface="Helvetica Neue" charset="0"/>
                  <a:ea typeface="Helvetica Neue" charset="0"/>
                  <a:cs typeface="Helvetica Neue" charset="0"/>
                </a:rPr>
                <a:t>webui</a:t>
              </a:r>
              <a:endParaRPr lang="en-US" sz="1400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  <a:p>
              <a:pPr marL="285750" indent="-285750" algn="l">
                <a:buFont typeface="Arial" charset="0"/>
                <a:buChar char="•"/>
              </a:pPr>
              <a:r>
                <a:rPr lang="en-US" sz="1400" dirty="0">
                  <a:solidFill>
                    <a:schemeClr val="tx1"/>
                  </a:solidFill>
                  <a:latin typeface="Helvetica Neue" charset="0"/>
                  <a:ea typeface="Helvetica Neue" charset="0"/>
                  <a:cs typeface="Helvetica Neue" charset="0"/>
                </a:rPr>
                <a:t>Automatic email notifications on events (job termination, task failure, etc.)</a:t>
              </a:r>
              <a:endParaRPr lang="en-US" sz="3200" dirty="0">
                <a:latin typeface="Helvetica Neue" charset="0"/>
                <a:ea typeface="Helvetica Neue" charset="0"/>
                <a:cs typeface="Helvetica Neue" charset="0"/>
              </a:endParaRPr>
            </a:p>
            <a:p>
              <a:pPr marL="285750" indent="-285750" algn="l">
                <a:buFont typeface="Arial" charset="0"/>
                <a:buChar char="•"/>
              </a:pPr>
              <a:r>
                <a:rPr lang="en-US" sz="1400" dirty="0">
                  <a:solidFill>
                    <a:schemeClr val="tx1"/>
                  </a:solidFill>
                  <a:latin typeface="Helvetica Neue" charset="0"/>
                  <a:ea typeface="Helvetica Neue" charset="0"/>
                  <a:cs typeface="Helvetica Neue" charset="0"/>
                </a:rPr>
                <a:t>Web hooks for integration with 3</a:t>
              </a:r>
              <a:r>
                <a:rPr lang="en-US" sz="1400" baseline="30000" dirty="0">
                  <a:solidFill>
                    <a:schemeClr val="tx1"/>
                  </a:solidFill>
                  <a:latin typeface="Helvetica Neue" charset="0"/>
                  <a:ea typeface="Helvetica Neue" charset="0"/>
                  <a:cs typeface="Helvetica Neue" charset="0"/>
                </a:rPr>
                <a:t>rd</a:t>
              </a:r>
              <a:r>
                <a:rPr lang="en-US" sz="1400" dirty="0">
                  <a:solidFill>
                    <a:schemeClr val="tx1"/>
                  </a:solidFill>
                  <a:latin typeface="Helvetica Neue" charset="0"/>
                  <a:ea typeface="Helvetica Neue" charset="0"/>
                  <a:cs typeface="Helvetica Neue" charset="0"/>
                </a:rPr>
                <a:t> party services</a:t>
              </a:r>
            </a:p>
            <a:p>
              <a:pPr marL="285750" indent="-285750" algn="l">
                <a:buFont typeface="Arial" charset="0"/>
                <a:buChar char="•"/>
              </a:pPr>
              <a:r>
                <a:rPr lang="en-US" sz="1400" dirty="0">
                  <a:solidFill>
                    <a:schemeClr val="tx1"/>
                  </a:solidFill>
                  <a:latin typeface="Helvetica Neue" charset="0"/>
                  <a:ea typeface="Helvetica Neue" charset="0"/>
                  <a:cs typeface="Helvetica Neue" charset="0"/>
                </a:rPr>
                <a:t>Notification for manual validation process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6979605" y="4247274"/>
            <a:ext cx="5607598" cy="1354632"/>
            <a:chOff x="6918331" y="7997947"/>
            <a:chExt cx="5607598" cy="1354632"/>
          </a:xfrm>
        </p:grpSpPr>
        <p:grpSp>
          <p:nvGrpSpPr>
            <p:cNvPr id="222" name="Group 221"/>
            <p:cNvGrpSpPr/>
            <p:nvPr/>
          </p:nvGrpSpPr>
          <p:grpSpPr>
            <a:xfrm>
              <a:off x="6918331" y="8091011"/>
              <a:ext cx="1003294" cy="1261568"/>
              <a:chOff x="2609426" y="57845"/>
              <a:chExt cx="1213984" cy="1526496"/>
            </a:xfrm>
          </p:grpSpPr>
          <p:sp>
            <p:nvSpPr>
              <p:cNvPr id="223" name="Oval 222"/>
              <p:cNvSpPr/>
              <p:nvPr/>
            </p:nvSpPr>
            <p:spPr>
              <a:xfrm>
                <a:off x="2634371" y="57845"/>
                <a:ext cx="1164097" cy="1164097"/>
              </a:xfrm>
              <a:prstGeom prst="ellipse">
                <a:avLst/>
              </a:prstGeom>
              <a:solidFill>
                <a:srgbClr val="DD5C2D"/>
              </a:solidFill>
              <a:ln w="38100">
                <a:solidFill>
                  <a:srgbClr val="212C6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pic>
            <p:nvPicPr>
              <p:cNvPr id="224" name="Picture 223"/>
              <p:cNvPicPr>
                <a:picLocks noChangeAspect="1"/>
              </p:cNvPicPr>
              <p:nvPr/>
            </p:nvPicPr>
            <p:blipFill>
              <a:blip r:embed="rId14" cstate="screen">
                <a:biLevel thresh="5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609426" y="200834"/>
                <a:ext cx="1213984" cy="878116"/>
              </a:xfrm>
              <a:prstGeom prst="rect">
                <a:avLst/>
              </a:prstGeom>
            </p:spPr>
          </p:pic>
          <p:sp>
            <p:nvSpPr>
              <p:cNvPr id="225" name="TextBox 224"/>
              <p:cNvSpPr txBox="1"/>
              <p:nvPr/>
            </p:nvSpPr>
            <p:spPr>
              <a:xfrm>
                <a:off x="2634370" y="1249172"/>
                <a:ext cx="1164098" cy="3351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 dirty="0">
                    <a:latin typeface="Helvetica Neue" charset="0"/>
                    <a:ea typeface="Helvetica Neue" charset="0"/>
                    <a:cs typeface="Helvetica Neue" charset="0"/>
                  </a:rPr>
                  <a:t>IAM</a:t>
                </a:r>
              </a:p>
            </p:txBody>
          </p:sp>
        </p:grpSp>
        <p:sp>
          <p:nvSpPr>
            <p:cNvPr id="251" name="TextBox 250"/>
            <p:cNvSpPr txBox="1"/>
            <p:nvPr/>
          </p:nvSpPr>
          <p:spPr>
            <a:xfrm>
              <a:off x="8044195" y="7997947"/>
              <a:ext cx="4481734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l">
                <a:buFont typeface="Arial" charset="0"/>
                <a:buChar char="•"/>
              </a:pPr>
              <a:r>
                <a:rPr lang="en-US" sz="1400" dirty="0">
                  <a:solidFill>
                    <a:schemeClr val="tx1"/>
                  </a:solidFill>
                  <a:latin typeface="Helvetica Neue" charset="0"/>
                  <a:ea typeface="Helvetica Neue" charset="0"/>
                  <a:cs typeface="Helvetica Neue" charset="0"/>
                </a:rPr>
                <a:t>Modern Identity and Access Management</a:t>
              </a:r>
            </a:p>
            <a:p>
              <a:pPr marL="285750" indent="-285750" algn="l">
                <a:buFont typeface="Arial" charset="0"/>
                <a:buChar char="•"/>
              </a:pPr>
              <a:r>
                <a:rPr lang="en-US" sz="1400" dirty="0">
                  <a:solidFill>
                    <a:schemeClr val="tx1"/>
                  </a:solidFill>
                  <a:latin typeface="Helvetica Neue" charset="0"/>
                  <a:ea typeface="Helvetica Neue" charset="0"/>
                  <a:cs typeface="Helvetica Neue" charset="0"/>
                </a:rPr>
                <a:t>Pluggable to enterprise directories (AD, LDAP)</a:t>
              </a:r>
            </a:p>
            <a:p>
              <a:pPr marL="285750" indent="-285750" algn="l">
                <a:buFont typeface="Arial" charset="0"/>
                <a:buChar char="•"/>
              </a:pPr>
              <a:r>
                <a:rPr lang="en-US" sz="1400" dirty="0">
                  <a:solidFill>
                    <a:schemeClr val="tx1"/>
                  </a:solidFill>
                  <a:latin typeface="Helvetica Neue" charset="0"/>
                  <a:ea typeface="Helvetica Neue" charset="0"/>
                  <a:cs typeface="Helvetica Neue" charset="0"/>
                </a:rPr>
                <a:t>Define users and group</a:t>
              </a:r>
            </a:p>
            <a:p>
              <a:pPr marL="285750" indent="-285750" algn="l">
                <a:buFont typeface="Arial" charset="0"/>
                <a:buChar char="•"/>
              </a:pPr>
              <a:r>
                <a:rPr lang="en-US" sz="1400" dirty="0">
                  <a:solidFill>
                    <a:schemeClr val="tx1"/>
                  </a:solidFill>
                  <a:latin typeface="Helvetica Neue" charset="0"/>
                  <a:ea typeface="Helvetica Neue" charset="0"/>
                  <a:cs typeface="Helvetica Neue" charset="0"/>
                </a:rPr>
                <a:t>Modern access control definition with IAM policies</a:t>
              </a:r>
            </a:p>
            <a:p>
              <a:pPr marL="285750" indent="-285750" algn="l">
                <a:buFont typeface="Arial" charset="0"/>
                <a:buChar char="•"/>
              </a:pPr>
              <a:endParaRPr lang="en-US" sz="1400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248831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Rectangle 220"/>
          <p:cNvSpPr/>
          <p:nvPr/>
        </p:nvSpPr>
        <p:spPr>
          <a:xfrm>
            <a:off x="337457" y="1531320"/>
            <a:ext cx="12333514" cy="8048109"/>
          </a:xfrm>
          <a:prstGeom prst="rect">
            <a:avLst/>
          </a:prstGeom>
          <a:solidFill>
            <a:srgbClr val="E45818">
              <a:alpha val="5000"/>
            </a:srgbClr>
          </a:solidFill>
          <a:ln>
            <a:solidFill>
              <a:srgbClr val="DD5C2D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2400" b="1" dirty="0">
              <a:solidFill>
                <a:srgbClr val="253A65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240" name="Shape 492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2712" y="152798"/>
            <a:ext cx="4761996" cy="1022096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Titre 2"/>
          <p:cNvSpPr txBox="1">
            <a:spLocks/>
          </p:cNvSpPr>
          <p:nvPr/>
        </p:nvSpPr>
        <p:spPr>
          <a:xfrm>
            <a:off x="5004708" y="112426"/>
            <a:ext cx="3436060" cy="1068372"/>
          </a:xfrm>
          <a:prstGeom prst="rect">
            <a:avLst/>
          </a:prstGeom>
        </p:spPr>
        <p:txBody>
          <a:bodyPr lIns="81542" tIns="40771" rIns="81542" bIns="40771">
            <a:noAutofit/>
          </a:bodyPr>
          <a:lstStyle>
            <a:lvl1pPr algn="l" defTabSz="579990" rtl="0" eaLnBrk="1" latinLnBrk="0" hangingPunct="1">
              <a:spcBef>
                <a:spcPct val="0"/>
              </a:spcBef>
              <a:buNone/>
              <a:defRPr sz="4400" b="1" kern="1200">
                <a:solidFill>
                  <a:srgbClr val="253A65"/>
                </a:solidFill>
                <a:latin typeface="Helvetica Neue"/>
                <a:ea typeface="+mj-ea"/>
                <a:cs typeface="Helvetica Neue"/>
              </a:defRPr>
            </a:lvl1pPr>
          </a:lstStyle>
          <a:p>
            <a:pPr algn="ctr"/>
            <a:r>
              <a:rPr lang="en-US" sz="3600" dirty="0"/>
              <a:t>Core</a:t>
            </a:r>
          </a:p>
          <a:p>
            <a:pPr algn="ctr"/>
            <a:r>
              <a:rPr lang="en-US" sz="3600" dirty="0"/>
              <a:t>Product</a:t>
            </a:r>
            <a:endParaRPr lang="fr-FR" sz="3600" dirty="0"/>
          </a:p>
        </p:txBody>
      </p:sp>
      <p:sp>
        <p:nvSpPr>
          <p:cNvPr id="139" name="Rectangle 138"/>
          <p:cNvSpPr/>
          <p:nvPr/>
        </p:nvSpPr>
        <p:spPr>
          <a:xfrm>
            <a:off x="500060" y="1673916"/>
            <a:ext cx="5760000" cy="7764724"/>
          </a:xfrm>
          <a:prstGeom prst="rect">
            <a:avLst/>
          </a:prstGeom>
          <a:solidFill>
            <a:srgbClr val="E45818">
              <a:alpha val="5000"/>
            </a:srgbClr>
          </a:solidFill>
          <a:ln>
            <a:solidFill>
              <a:srgbClr val="DD5C2D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b="1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Resource Management &amp; Monitoring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778326" y="2321637"/>
            <a:ext cx="4481734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charset="0"/>
              <a:buChar char="•"/>
            </a:pPr>
            <a:r>
              <a:rPr lang="en-US" sz="1400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Integrated resource management</a:t>
            </a:r>
          </a:p>
          <a:p>
            <a:pPr marL="285750" indent="-285750" algn="l">
              <a:buFont typeface="Arial" charset="0"/>
              <a:buChar char="•"/>
            </a:pPr>
            <a:r>
              <a:rPr lang="en-US" sz="1400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Flexible structures with conditional branches, loops, tasks replications and composition</a:t>
            </a:r>
            <a:endParaRPr lang="en-US" sz="3200" dirty="0">
              <a:latin typeface="Helvetica Neue" charset="0"/>
              <a:ea typeface="Helvetica Neue" charset="0"/>
              <a:cs typeface="Helvetica Neue" charset="0"/>
            </a:endParaRPr>
          </a:p>
          <a:p>
            <a:pPr marL="285750" indent="-285750" algn="l">
              <a:buFont typeface="Arial" charset="0"/>
              <a:buChar char="•"/>
            </a:pPr>
            <a:r>
              <a:rPr lang="en-US" sz="1400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Advanced error management policies for hardware and software issues with automatic and manual recovering procedures</a:t>
            </a:r>
          </a:p>
        </p:txBody>
      </p:sp>
      <p:sp>
        <p:nvSpPr>
          <p:cNvPr id="217" name="TextBox 216"/>
          <p:cNvSpPr txBox="1"/>
          <p:nvPr/>
        </p:nvSpPr>
        <p:spPr>
          <a:xfrm>
            <a:off x="1778326" y="4242309"/>
            <a:ext cx="4481734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charset="0"/>
              <a:buChar char="•"/>
            </a:pPr>
            <a:r>
              <a:rPr lang="en-US" sz="1400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Agents for advanced control and monitoring</a:t>
            </a:r>
          </a:p>
          <a:p>
            <a:pPr marL="285750" indent="-285750" algn="l">
              <a:buFont typeface="Arial" charset="0"/>
              <a:buChar char="•"/>
            </a:pPr>
            <a:r>
              <a:rPr lang="en-US" sz="1400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Cross-platform: Windows, Linux, </a:t>
            </a:r>
            <a:r>
              <a:rPr lang="en-US" sz="1400" dirty="0" err="1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MacOS</a:t>
            </a:r>
            <a:endParaRPr lang="en-US" sz="1400" dirty="0">
              <a:solidFill>
                <a:schemeClr val="tx1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marL="285750" indent="-285750" algn="l">
              <a:buFont typeface="Arial" charset="0"/>
              <a:buChar char="•"/>
            </a:pPr>
            <a:r>
              <a:rPr lang="en-US" sz="1400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Resource Control: CPU, Memory, Storage</a:t>
            </a:r>
          </a:p>
          <a:p>
            <a:pPr marL="285750" indent="-285750" algn="l">
              <a:buFont typeface="Arial" charset="0"/>
              <a:buChar char="•"/>
            </a:pPr>
            <a:r>
              <a:rPr lang="en-US" sz="1400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Resource Planning with Timeslots</a:t>
            </a:r>
          </a:p>
          <a:p>
            <a:pPr marL="285750" indent="-285750" algn="l">
              <a:buFont typeface="Arial" charset="0"/>
              <a:buChar char="•"/>
            </a:pPr>
            <a:r>
              <a:rPr lang="en-US" sz="1400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Monitoring from hardware to user defined software metrics</a:t>
            </a:r>
          </a:p>
        </p:txBody>
      </p:sp>
      <p:sp>
        <p:nvSpPr>
          <p:cNvPr id="218" name="TextBox 217"/>
          <p:cNvSpPr txBox="1"/>
          <p:nvPr/>
        </p:nvSpPr>
        <p:spPr>
          <a:xfrm>
            <a:off x="1777602" y="6169301"/>
            <a:ext cx="44817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charset="0"/>
              <a:buChar char="•"/>
            </a:pPr>
            <a:r>
              <a:rPr lang="en-US" sz="1400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Software router</a:t>
            </a:r>
          </a:p>
          <a:p>
            <a:pPr marL="285750" indent="-285750" algn="l">
              <a:buFont typeface="Arial" charset="0"/>
              <a:buChar char="•"/>
            </a:pPr>
            <a:r>
              <a:rPr lang="en-US" sz="1400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Support for multi-site deployments with firewalls and advanced security constraints</a:t>
            </a:r>
          </a:p>
          <a:p>
            <a:pPr marL="285750" indent="-285750" algn="l">
              <a:buFont typeface="Arial" charset="0"/>
              <a:buChar char="•"/>
            </a:pPr>
            <a:r>
              <a:rPr lang="en-US" sz="1400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Secured with SSL</a:t>
            </a:r>
          </a:p>
          <a:p>
            <a:pPr marL="285750" indent="-285750" algn="l">
              <a:buFont typeface="Arial" charset="0"/>
              <a:buChar char="•"/>
            </a:pPr>
            <a:r>
              <a:rPr lang="en-US" sz="1400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Facultative</a:t>
            </a:r>
          </a:p>
        </p:txBody>
      </p:sp>
      <p:sp>
        <p:nvSpPr>
          <p:cNvPr id="220" name="Rectangle 219"/>
          <p:cNvSpPr/>
          <p:nvPr/>
        </p:nvSpPr>
        <p:spPr>
          <a:xfrm>
            <a:off x="6765633" y="1668913"/>
            <a:ext cx="5760000" cy="7764724"/>
          </a:xfrm>
          <a:prstGeom prst="rect">
            <a:avLst/>
          </a:prstGeom>
          <a:solidFill>
            <a:srgbClr val="E45818">
              <a:alpha val="5000"/>
            </a:srgbClr>
          </a:solidFill>
          <a:ln>
            <a:solidFill>
              <a:srgbClr val="DD5C2D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b="1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Interfaces</a:t>
            </a:r>
          </a:p>
        </p:txBody>
      </p:sp>
      <p:sp>
        <p:nvSpPr>
          <p:cNvPr id="248" name="TextBox 247"/>
          <p:cNvSpPr txBox="1"/>
          <p:nvPr/>
        </p:nvSpPr>
        <p:spPr>
          <a:xfrm>
            <a:off x="8047986" y="2321637"/>
            <a:ext cx="44817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charset="0"/>
              <a:buChar char="•"/>
            </a:pPr>
            <a:r>
              <a:rPr lang="en-US" sz="1400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Integrated web interfaces</a:t>
            </a:r>
          </a:p>
          <a:p>
            <a:pPr marL="285750" indent="-285750" algn="l">
              <a:buFont typeface="Arial" charset="0"/>
              <a:buChar char="•"/>
            </a:pPr>
            <a:r>
              <a:rPr lang="en-US" sz="1400" i="1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Studio</a:t>
            </a:r>
            <a:r>
              <a:rPr lang="en-US" sz="1400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 for workflow design</a:t>
            </a:r>
          </a:p>
          <a:p>
            <a:pPr marL="285750" indent="-285750" algn="l">
              <a:buFont typeface="Arial" charset="0"/>
              <a:buChar char="•"/>
            </a:pPr>
            <a:r>
              <a:rPr lang="en-US" sz="1400" i="1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Scheduler</a:t>
            </a:r>
            <a:r>
              <a:rPr lang="en-US" sz="1400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 for job administration</a:t>
            </a:r>
          </a:p>
          <a:p>
            <a:pPr marL="285750" indent="-285750" algn="l">
              <a:buFont typeface="Arial" charset="0"/>
              <a:buChar char="•"/>
            </a:pPr>
            <a:r>
              <a:rPr lang="en-US" sz="1400" i="1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Resource Manager</a:t>
            </a:r>
            <a:r>
              <a:rPr lang="en-US" sz="1400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 for infrastructure management</a:t>
            </a:r>
          </a:p>
          <a:p>
            <a:pPr marL="285750" indent="-285750" algn="l">
              <a:buFont typeface="Arial" charset="0"/>
              <a:buChar char="•"/>
            </a:pPr>
            <a:r>
              <a:rPr lang="en-US" sz="1400" i="1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Notifications</a:t>
            </a:r>
            <a:r>
              <a:rPr lang="en-US" sz="1400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 portal for notifications and validations</a:t>
            </a:r>
          </a:p>
        </p:txBody>
      </p:sp>
      <p:sp>
        <p:nvSpPr>
          <p:cNvPr id="249" name="TextBox 248"/>
          <p:cNvSpPr txBox="1"/>
          <p:nvPr/>
        </p:nvSpPr>
        <p:spPr>
          <a:xfrm>
            <a:off x="8043429" y="4220020"/>
            <a:ext cx="44817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charset="0"/>
              <a:buChar char="•"/>
            </a:pPr>
            <a:r>
              <a:rPr lang="en-US" sz="1400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Easy integration with 3rd party services</a:t>
            </a:r>
          </a:p>
          <a:p>
            <a:pPr marL="285750" indent="-285750" algn="l">
              <a:buFont typeface="Arial" charset="0"/>
              <a:buChar char="•"/>
            </a:pPr>
            <a:r>
              <a:rPr lang="en-US" sz="1400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RESTful API</a:t>
            </a:r>
          </a:p>
          <a:p>
            <a:pPr marL="285750" indent="-285750" algn="l">
              <a:buFont typeface="Arial" charset="0"/>
              <a:buChar char="•"/>
            </a:pPr>
            <a:r>
              <a:rPr lang="en-US" sz="1400" dirty="0" err="1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GraphQL</a:t>
            </a:r>
            <a:r>
              <a:rPr lang="en-US" sz="1400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 API for bulk operations</a:t>
            </a:r>
            <a:br>
              <a:rPr lang="en-US" sz="1400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</a:br>
            <a:r>
              <a:rPr lang="en-US" sz="1400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and manipulation of many objects</a:t>
            </a:r>
          </a:p>
          <a:p>
            <a:pPr marL="285750" indent="-285750" algn="l">
              <a:buFont typeface="Arial" charset="0"/>
              <a:buChar char="•"/>
            </a:pPr>
            <a:r>
              <a:rPr lang="en-US" sz="1400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Java SDK</a:t>
            </a:r>
          </a:p>
        </p:txBody>
      </p:sp>
      <p:sp>
        <p:nvSpPr>
          <p:cNvPr id="250" name="TextBox 249"/>
          <p:cNvSpPr txBox="1"/>
          <p:nvPr/>
        </p:nvSpPr>
        <p:spPr>
          <a:xfrm>
            <a:off x="8043429" y="6256244"/>
            <a:ext cx="448173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charset="0"/>
              <a:buChar char="•"/>
            </a:pPr>
            <a:r>
              <a:rPr lang="en-US" sz="1400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Command Line Interface</a:t>
            </a:r>
          </a:p>
          <a:p>
            <a:pPr marL="285750" indent="-285750" algn="l">
              <a:buFont typeface="Arial" charset="0"/>
              <a:buChar char="•"/>
            </a:pPr>
            <a:r>
              <a:rPr lang="en-US" sz="1400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Scriptable</a:t>
            </a:r>
          </a:p>
          <a:p>
            <a:pPr marL="285750" indent="-285750" algn="l">
              <a:buFont typeface="Arial" charset="0"/>
              <a:buChar char="•"/>
            </a:pPr>
            <a:r>
              <a:rPr lang="en-US" sz="1400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Compatible with Linux and Windows</a:t>
            </a:r>
          </a:p>
        </p:txBody>
      </p:sp>
      <p:grpSp>
        <p:nvGrpSpPr>
          <p:cNvPr id="71" name="Group 70"/>
          <p:cNvGrpSpPr/>
          <p:nvPr/>
        </p:nvGrpSpPr>
        <p:grpSpPr>
          <a:xfrm>
            <a:off x="309519" y="2375130"/>
            <a:ext cx="1704359" cy="1444291"/>
            <a:chOff x="2900472" y="7334178"/>
            <a:chExt cx="1408561" cy="1193628"/>
          </a:xfrm>
        </p:grpSpPr>
        <p:sp>
          <p:nvSpPr>
            <p:cNvPr id="72" name="Oval 71"/>
            <p:cNvSpPr/>
            <p:nvPr/>
          </p:nvSpPr>
          <p:spPr>
            <a:xfrm>
              <a:off x="3221403" y="7334178"/>
              <a:ext cx="795095" cy="795095"/>
            </a:xfrm>
            <a:prstGeom prst="ellipse">
              <a:avLst/>
            </a:prstGeom>
            <a:solidFill>
              <a:srgbClr val="DD5C2D"/>
            </a:solidFill>
            <a:ln w="38100">
              <a:solidFill>
                <a:srgbClr val="212C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grpSp>
          <p:nvGrpSpPr>
            <p:cNvPr id="73" name="Group 72"/>
            <p:cNvGrpSpPr/>
            <p:nvPr/>
          </p:nvGrpSpPr>
          <p:grpSpPr>
            <a:xfrm>
              <a:off x="3446548" y="7603769"/>
              <a:ext cx="307944" cy="375552"/>
              <a:chOff x="4931381" y="2858000"/>
              <a:chExt cx="409873" cy="499860"/>
            </a:xfrm>
          </p:grpSpPr>
          <p:grpSp>
            <p:nvGrpSpPr>
              <p:cNvPr id="117" name="Group 116"/>
              <p:cNvGrpSpPr/>
              <p:nvPr/>
            </p:nvGrpSpPr>
            <p:grpSpPr>
              <a:xfrm>
                <a:off x="4936329" y="3130046"/>
                <a:ext cx="403540" cy="115083"/>
                <a:chOff x="2837540" y="5109556"/>
                <a:chExt cx="714894" cy="203877"/>
              </a:xfrm>
            </p:grpSpPr>
            <p:sp>
              <p:nvSpPr>
                <p:cNvPr id="132" name="Rounded Rectangle 131"/>
                <p:cNvSpPr/>
                <p:nvPr/>
              </p:nvSpPr>
              <p:spPr>
                <a:xfrm>
                  <a:off x="2837540" y="5109556"/>
                  <a:ext cx="714894" cy="203877"/>
                </a:xfrm>
                <a:prstGeom prst="roundRect">
                  <a:avLst>
                    <a:gd name="adj" fmla="val 32976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133" name="Oval 132"/>
                <p:cNvSpPr/>
                <p:nvPr/>
              </p:nvSpPr>
              <p:spPr>
                <a:xfrm>
                  <a:off x="2892360" y="5161617"/>
                  <a:ext cx="99753" cy="99753"/>
                </a:xfrm>
                <a:prstGeom prst="ellipse">
                  <a:avLst/>
                </a:prstGeom>
                <a:solidFill>
                  <a:srgbClr val="DD5C2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134" name="Oval 133"/>
                <p:cNvSpPr/>
                <p:nvPr/>
              </p:nvSpPr>
              <p:spPr>
                <a:xfrm>
                  <a:off x="3421158" y="5183339"/>
                  <a:ext cx="56308" cy="56308"/>
                </a:xfrm>
                <a:prstGeom prst="ellipse">
                  <a:avLst/>
                </a:prstGeom>
                <a:solidFill>
                  <a:srgbClr val="DD5C2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135" name="Oval 134"/>
                <p:cNvSpPr/>
                <p:nvPr/>
              </p:nvSpPr>
              <p:spPr>
                <a:xfrm>
                  <a:off x="3346190" y="5183339"/>
                  <a:ext cx="56308" cy="56308"/>
                </a:xfrm>
                <a:prstGeom prst="ellipse">
                  <a:avLst/>
                </a:prstGeom>
                <a:solidFill>
                  <a:srgbClr val="DD5C2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136" name="Oval 135"/>
                <p:cNvSpPr/>
                <p:nvPr/>
              </p:nvSpPr>
              <p:spPr>
                <a:xfrm>
                  <a:off x="3274232" y="5183339"/>
                  <a:ext cx="56308" cy="56308"/>
                </a:xfrm>
                <a:prstGeom prst="ellipse">
                  <a:avLst/>
                </a:prstGeom>
                <a:solidFill>
                  <a:srgbClr val="DD5C2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</p:grpSp>
          <p:grpSp>
            <p:nvGrpSpPr>
              <p:cNvPr id="118" name="Group 117"/>
              <p:cNvGrpSpPr/>
              <p:nvPr/>
            </p:nvGrpSpPr>
            <p:grpSpPr>
              <a:xfrm>
                <a:off x="4937714" y="2994474"/>
                <a:ext cx="403540" cy="115083"/>
                <a:chOff x="2837540" y="5109556"/>
                <a:chExt cx="714894" cy="203877"/>
              </a:xfrm>
            </p:grpSpPr>
            <p:sp>
              <p:nvSpPr>
                <p:cNvPr id="127" name="Rounded Rectangle 126"/>
                <p:cNvSpPr/>
                <p:nvPr/>
              </p:nvSpPr>
              <p:spPr>
                <a:xfrm>
                  <a:off x="2837540" y="5109556"/>
                  <a:ext cx="714894" cy="203877"/>
                </a:xfrm>
                <a:prstGeom prst="roundRect">
                  <a:avLst>
                    <a:gd name="adj" fmla="val 32976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128" name="Oval 127"/>
                <p:cNvSpPr/>
                <p:nvPr/>
              </p:nvSpPr>
              <p:spPr>
                <a:xfrm>
                  <a:off x="2892360" y="5161617"/>
                  <a:ext cx="99753" cy="99753"/>
                </a:xfrm>
                <a:prstGeom prst="ellipse">
                  <a:avLst/>
                </a:prstGeom>
                <a:solidFill>
                  <a:srgbClr val="DD5C2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129" name="Oval 128"/>
                <p:cNvSpPr/>
                <p:nvPr/>
              </p:nvSpPr>
              <p:spPr>
                <a:xfrm>
                  <a:off x="3421158" y="5183339"/>
                  <a:ext cx="56308" cy="56308"/>
                </a:xfrm>
                <a:prstGeom prst="ellipse">
                  <a:avLst/>
                </a:prstGeom>
                <a:solidFill>
                  <a:srgbClr val="DD5C2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130" name="Oval 129"/>
                <p:cNvSpPr/>
                <p:nvPr/>
              </p:nvSpPr>
              <p:spPr>
                <a:xfrm>
                  <a:off x="3346190" y="5183339"/>
                  <a:ext cx="56308" cy="56308"/>
                </a:xfrm>
                <a:prstGeom prst="ellipse">
                  <a:avLst/>
                </a:prstGeom>
                <a:solidFill>
                  <a:srgbClr val="DD5C2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131" name="Oval 130"/>
                <p:cNvSpPr/>
                <p:nvPr/>
              </p:nvSpPr>
              <p:spPr>
                <a:xfrm>
                  <a:off x="3274232" y="5183339"/>
                  <a:ext cx="56308" cy="56308"/>
                </a:xfrm>
                <a:prstGeom prst="ellipse">
                  <a:avLst/>
                </a:prstGeom>
                <a:solidFill>
                  <a:srgbClr val="DD5C2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</p:grpSp>
          <p:grpSp>
            <p:nvGrpSpPr>
              <p:cNvPr id="119" name="Group 118"/>
              <p:cNvGrpSpPr/>
              <p:nvPr/>
            </p:nvGrpSpPr>
            <p:grpSpPr>
              <a:xfrm>
                <a:off x="4931381" y="2858000"/>
                <a:ext cx="403540" cy="115083"/>
                <a:chOff x="2837540" y="5109556"/>
                <a:chExt cx="714894" cy="203877"/>
              </a:xfrm>
            </p:grpSpPr>
            <p:sp>
              <p:nvSpPr>
                <p:cNvPr id="122" name="Rounded Rectangle 121"/>
                <p:cNvSpPr/>
                <p:nvPr/>
              </p:nvSpPr>
              <p:spPr>
                <a:xfrm>
                  <a:off x="2837540" y="5109556"/>
                  <a:ext cx="714894" cy="203877"/>
                </a:xfrm>
                <a:prstGeom prst="roundRect">
                  <a:avLst>
                    <a:gd name="adj" fmla="val 32976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123" name="Oval 122"/>
                <p:cNvSpPr/>
                <p:nvPr/>
              </p:nvSpPr>
              <p:spPr>
                <a:xfrm>
                  <a:off x="2892360" y="5161617"/>
                  <a:ext cx="99753" cy="99753"/>
                </a:xfrm>
                <a:prstGeom prst="ellipse">
                  <a:avLst/>
                </a:prstGeom>
                <a:solidFill>
                  <a:srgbClr val="DD5C2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124" name="Oval 123"/>
                <p:cNvSpPr/>
                <p:nvPr/>
              </p:nvSpPr>
              <p:spPr>
                <a:xfrm>
                  <a:off x="3421158" y="5183339"/>
                  <a:ext cx="56308" cy="56308"/>
                </a:xfrm>
                <a:prstGeom prst="ellipse">
                  <a:avLst/>
                </a:prstGeom>
                <a:solidFill>
                  <a:srgbClr val="DD5C2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125" name="Oval 124"/>
                <p:cNvSpPr/>
                <p:nvPr/>
              </p:nvSpPr>
              <p:spPr>
                <a:xfrm>
                  <a:off x="3346190" y="5183339"/>
                  <a:ext cx="56308" cy="56308"/>
                </a:xfrm>
                <a:prstGeom prst="ellipse">
                  <a:avLst/>
                </a:prstGeom>
                <a:solidFill>
                  <a:srgbClr val="DD5C2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126" name="Oval 125"/>
                <p:cNvSpPr/>
                <p:nvPr/>
              </p:nvSpPr>
              <p:spPr>
                <a:xfrm>
                  <a:off x="3274232" y="5183339"/>
                  <a:ext cx="56308" cy="56308"/>
                </a:xfrm>
                <a:prstGeom prst="ellipse">
                  <a:avLst/>
                </a:prstGeom>
                <a:solidFill>
                  <a:srgbClr val="DD5C2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</p:grpSp>
          <p:cxnSp>
            <p:nvCxnSpPr>
              <p:cNvPr id="120" name="Straight Connector 119"/>
              <p:cNvCxnSpPr/>
              <p:nvPr/>
            </p:nvCxnSpPr>
            <p:spPr>
              <a:xfrm>
                <a:off x="4952422" y="3357860"/>
                <a:ext cx="371353" cy="0"/>
              </a:xfrm>
              <a:prstGeom prst="line">
                <a:avLst/>
              </a:prstGeom>
              <a:ln w="25400" cap="rnd">
                <a:solidFill>
                  <a:schemeClr val="bg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/>
              <p:cNvCxnSpPr/>
              <p:nvPr/>
            </p:nvCxnSpPr>
            <p:spPr>
              <a:xfrm flipV="1">
                <a:off x="5141951" y="3269421"/>
                <a:ext cx="0" cy="88439"/>
              </a:xfrm>
              <a:prstGeom prst="line">
                <a:avLst/>
              </a:prstGeom>
              <a:ln w="25400" cap="flat">
                <a:solidFill>
                  <a:schemeClr val="bg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4" name="Group 73"/>
            <p:cNvGrpSpPr/>
            <p:nvPr/>
          </p:nvGrpSpPr>
          <p:grpSpPr>
            <a:xfrm>
              <a:off x="3772746" y="7575497"/>
              <a:ext cx="173826" cy="211989"/>
              <a:chOff x="4931381" y="2858000"/>
              <a:chExt cx="409873" cy="499860"/>
            </a:xfrm>
          </p:grpSpPr>
          <p:grpSp>
            <p:nvGrpSpPr>
              <p:cNvPr id="97" name="Group 96"/>
              <p:cNvGrpSpPr/>
              <p:nvPr/>
            </p:nvGrpSpPr>
            <p:grpSpPr>
              <a:xfrm>
                <a:off x="4936329" y="3130046"/>
                <a:ext cx="403540" cy="115083"/>
                <a:chOff x="2837540" y="5109556"/>
                <a:chExt cx="714894" cy="203877"/>
              </a:xfrm>
            </p:grpSpPr>
            <p:sp>
              <p:nvSpPr>
                <p:cNvPr id="112" name="Rounded Rectangle 111"/>
                <p:cNvSpPr/>
                <p:nvPr/>
              </p:nvSpPr>
              <p:spPr>
                <a:xfrm>
                  <a:off x="2837540" y="5109556"/>
                  <a:ext cx="714894" cy="203877"/>
                </a:xfrm>
                <a:prstGeom prst="roundRect">
                  <a:avLst>
                    <a:gd name="adj" fmla="val 32976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113" name="Oval 112"/>
                <p:cNvSpPr/>
                <p:nvPr/>
              </p:nvSpPr>
              <p:spPr>
                <a:xfrm>
                  <a:off x="2892360" y="5161617"/>
                  <a:ext cx="99753" cy="99753"/>
                </a:xfrm>
                <a:prstGeom prst="ellipse">
                  <a:avLst/>
                </a:prstGeom>
                <a:solidFill>
                  <a:srgbClr val="DD5C2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114" name="Oval 113"/>
                <p:cNvSpPr/>
                <p:nvPr/>
              </p:nvSpPr>
              <p:spPr>
                <a:xfrm>
                  <a:off x="3421158" y="5183339"/>
                  <a:ext cx="56308" cy="56308"/>
                </a:xfrm>
                <a:prstGeom prst="ellipse">
                  <a:avLst/>
                </a:prstGeom>
                <a:solidFill>
                  <a:srgbClr val="DD5C2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115" name="Oval 114"/>
                <p:cNvSpPr/>
                <p:nvPr/>
              </p:nvSpPr>
              <p:spPr>
                <a:xfrm>
                  <a:off x="3346190" y="5183339"/>
                  <a:ext cx="56308" cy="56308"/>
                </a:xfrm>
                <a:prstGeom prst="ellipse">
                  <a:avLst/>
                </a:prstGeom>
                <a:solidFill>
                  <a:srgbClr val="DD5C2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116" name="Oval 115"/>
                <p:cNvSpPr/>
                <p:nvPr/>
              </p:nvSpPr>
              <p:spPr>
                <a:xfrm>
                  <a:off x="3274232" y="5183339"/>
                  <a:ext cx="56308" cy="56308"/>
                </a:xfrm>
                <a:prstGeom prst="ellipse">
                  <a:avLst/>
                </a:prstGeom>
                <a:solidFill>
                  <a:srgbClr val="DD5C2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</p:grpSp>
          <p:grpSp>
            <p:nvGrpSpPr>
              <p:cNvPr id="98" name="Group 97"/>
              <p:cNvGrpSpPr/>
              <p:nvPr/>
            </p:nvGrpSpPr>
            <p:grpSpPr>
              <a:xfrm>
                <a:off x="4937714" y="2994474"/>
                <a:ext cx="403540" cy="115083"/>
                <a:chOff x="2837540" y="5109556"/>
                <a:chExt cx="714894" cy="203877"/>
              </a:xfrm>
            </p:grpSpPr>
            <p:sp>
              <p:nvSpPr>
                <p:cNvPr id="107" name="Rounded Rectangle 106"/>
                <p:cNvSpPr/>
                <p:nvPr/>
              </p:nvSpPr>
              <p:spPr>
                <a:xfrm>
                  <a:off x="2837540" y="5109556"/>
                  <a:ext cx="714894" cy="203877"/>
                </a:xfrm>
                <a:prstGeom prst="roundRect">
                  <a:avLst>
                    <a:gd name="adj" fmla="val 32976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108" name="Oval 107"/>
                <p:cNvSpPr/>
                <p:nvPr/>
              </p:nvSpPr>
              <p:spPr>
                <a:xfrm>
                  <a:off x="2892360" y="5161617"/>
                  <a:ext cx="99753" cy="99753"/>
                </a:xfrm>
                <a:prstGeom prst="ellipse">
                  <a:avLst/>
                </a:prstGeom>
                <a:solidFill>
                  <a:srgbClr val="DD5C2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109" name="Oval 108"/>
                <p:cNvSpPr/>
                <p:nvPr/>
              </p:nvSpPr>
              <p:spPr>
                <a:xfrm>
                  <a:off x="3421158" y="5183339"/>
                  <a:ext cx="56308" cy="56308"/>
                </a:xfrm>
                <a:prstGeom prst="ellipse">
                  <a:avLst/>
                </a:prstGeom>
                <a:solidFill>
                  <a:srgbClr val="DD5C2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110" name="Oval 109"/>
                <p:cNvSpPr/>
                <p:nvPr/>
              </p:nvSpPr>
              <p:spPr>
                <a:xfrm>
                  <a:off x="3346190" y="5183339"/>
                  <a:ext cx="56308" cy="56308"/>
                </a:xfrm>
                <a:prstGeom prst="ellipse">
                  <a:avLst/>
                </a:prstGeom>
                <a:solidFill>
                  <a:srgbClr val="DD5C2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111" name="Oval 110"/>
                <p:cNvSpPr/>
                <p:nvPr/>
              </p:nvSpPr>
              <p:spPr>
                <a:xfrm>
                  <a:off x="3274232" y="5183339"/>
                  <a:ext cx="56308" cy="56308"/>
                </a:xfrm>
                <a:prstGeom prst="ellipse">
                  <a:avLst/>
                </a:prstGeom>
                <a:solidFill>
                  <a:srgbClr val="DD5C2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</p:grpSp>
          <p:grpSp>
            <p:nvGrpSpPr>
              <p:cNvPr id="99" name="Group 98"/>
              <p:cNvGrpSpPr/>
              <p:nvPr/>
            </p:nvGrpSpPr>
            <p:grpSpPr>
              <a:xfrm>
                <a:off x="4931381" y="2858000"/>
                <a:ext cx="403540" cy="115083"/>
                <a:chOff x="2837540" y="5109556"/>
                <a:chExt cx="714894" cy="203877"/>
              </a:xfrm>
            </p:grpSpPr>
            <p:sp>
              <p:nvSpPr>
                <p:cNvPr id="102" name="Rounded Rectangle 101"/>
                <p:cNvSpPr/>
                <p:nvPr/>
              </p:nvSpPr>
              <p:spPr>
                <a:xfrm>
                  <a:off x="2837540" y="5109556"/>
                  <a:ext cx="714894" cy="203877"/>
                </a:xfrm>
                <a:prstGeom prst="roundRect">
                  <a:avLst>
                    <a:gd name="adj" fmla="val 32976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103" name="Oval 102"/>
                <p:cNvSpPr/>
                <p:nvPr/>
              </p:nvSpPr>
              <p:spPr>
                <a:xfrm>
                  <a:off x="2892360" y="5161617"/>
                  <a:ext cx="99753" cy="99753"/>
                </a:xfrm>
                <a:prstGeom prst="ellipse">
                  <a:avLst/>
                </a:prstGeom>
                <a:solidFill>
                  <a:srgbClr val="DD5C2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104" name="Oval 103"/>
                <p:cNvSpPr/>
                <p:nvPr/>
              </p:nvSpPr>
              <p:spPr>
                <a:xfrm>
                  <a:off x="3421158" y="5183339"/>
                  <a:ext cx="56308" cy="56308"/>
                </a:xfrm>
                <a:prstGeom prst="ellipse">
                  <a:avLst/>
                </a:prstGeom>
                <a:solidFill>
                  <a:srgbClr val="DD5C2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105" name="Oval 104"/>
                <p:cNvSpPr/>
                <p:nvPr/>
              </p:nvSpPr>
              <p:spPr>
                <a:xfrm>
                  <a:off x="3346190" y="5183339"/>
                  <a:ext cx="56308" cy="56308"/>
                </a:xfrm>
                <a:prstGeom prst="ellipse">
                  <a:avLst/>
                </a:prstGeom>
                <a:solidFill>
                  <a:srgbClr val="DD5C2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106" name="Oval 105"/>
                <p:cNvSpPr/>
                <p:nvPr/>
              </p:nvSpPr>
              <p:spPr>
                <a:xfrm>
                  <a:off x="3274232" y="5183339"/>
                  <a:ext cx="56308" cy="56308"/>
                </a:xfrm>
                <a:prstGeom prst="ellipse">
                  <a:avLst/>
                </a:prstGeom>
                <a:solidFill>
                  <a:srgbClr val="DD5C2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</p:grpSp>
          <p:cxnSp>
            <p:nvCxnSpPr>
              <p:cNvPr id="100" name="Straight Connector 99"/>
              <p:cNvCxnSpPr/>
              <p:nvPr/>
            </p:nvCxnSpPr>
            <p:spPr>
              <a:xfrm>
                <a:off x="4952422" y="3357860"/>
                <a:ext cx="371353" cy="0"/>
              </a:xfrm>
              <a:prstGeom prst="line">
                <a:avLst/>
              </a:prstGeom>
              <a:ln w="25400" cap="rnd">
                <a:solidFill>
                  <a:schemeClr val="bg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/>
              <p:cNvCxnSpPr/>
              <p:nvPr/>
            </p:nvCxnSpPr>
            <p:spPr>
              <a:xfrm flipV="1">
                <a:off x="5141951" y="3269421"/>
                <a:ext cx="0" cy="88439"/>
              </a:xfrm>
              <a:prstGeom prst="line">
                <a:avLst/>
              </a:prstGeom>
              <a:ln w="25400" cap="flat">
                <a:solidFill>
                  <a:schemeClr val="bg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5" name="TextBox 74"/>
            <p:cNvSpPr txBox="1"/>
            <p:nvPr/>
          </p:nvSpPr>
          <p:spPr>
            <a:xfrm>
              <a:off x="2900472" y="8146265"/>
              <a:ext cx="1408561" cy="3815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latin typeface="Helvetica Neue" charset="0"/>
                  <a:ea typeface="Helvetica Neue" charset="0"/>
                  <a:cs typeface="Helvetica Neue" charset="0"/>
                </a:rPr>
                <a:t>Resource</a:t>
              </a:r>
              <a:br>
                <a:rPr lang="en-US" sz="1200" b="1" dirty="0">
                  <a:latin typeface="Helvetica Neue" charset="0"/>
                  <a:ea typeface="Helvetica Neue" charset="0"/>
                  <a:cs typeface="Helvetica Neue" charset="0"/>
                </a:rPr>
              </a:br>
              <a:r>
                <a:rPr lang="en-US" sz="1200" b="1" dirty="0">
                  <a:latin typeface="Helvetica Neue" charset="0"/>
                  <a:ea typeface="Helvetica Neue" charset="0"/>
                  <a:cs typeface="Helvetica Neue" charset="0"/>
                </a:rPr>
                <a:t>Manager</a:t>
              </a:r>
            </a:p>
          </p:txBody>
        </p:sp>
        <p:grpSp>
          <p:nvGrpSpPr>
            <p:cNvPr id="76" name="Group 75"/>
            <p:cNvGrpSpPr/>
            <p:nvPr/>
          </p:nvGrpSpPr>
          <p:grpSpPr>
            <a:xfrm>
              <a:off x="3290245" y="7554749"/>
              <a:ext cx="143658" cy="175197"/>
              <a:chOff x="4931381" y="2858000"/>
              <a:chExt cx="409873" cy="499860"/>
            </a:xfrm>
          </p:grpSpPr>
          <p:grpSp>
            <p:nvGrpSpPr>
              <p:cNvPr id="77" name="Group 76"/>
              <p:cNvGrpSpPr/>
              <p:nvPr/>
            </p:nvGrpSpPr>
            <p:grpSpPr>
              <a:xfrm>
                <a:off x="4936329" y="3130046"/>
                <a:ext cx="403540" cy="115083"/>
                <a:chOff x="2837540" y="5109556"/>
                <a:chExt cx="714894" cy="203877"/>
              </a:xfrm>
            </p:grpSpPr>
            <p:sp>
              <p:nvSpPr>
                <p:cNvPr id="92" name="Rounded Rectangle 91"/>
                <p:cNvSpPr/>
                <p:nvPr/>
              </p:nvSpPr>
              <p:spPr>
                <a:xfrm>
                  <a:off x="2837540" y="5109556"/>
                  <a:ext cx="714894" cy="203877"/>
                </a:xfrm>
                <a:prstGeom prst="roundRect">
                  <a:avLst>
                    <a:gd name="adj" fmla="val 32976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93" name="Oval 92"/>
                <p:cNvSpPr/>
                <p:nvPr/>
              </p:nvSpPr>
              <p:spPr>
                <a:xfrm>
                  <a:off x="2892360" y="5161617"/>
                  <a:ext cx="99753" cy="99753"/>
                </a:xfrm>
                <a:prstGeom prst="ellipse">
                  <a:avLst/>
                </a:prstGeom>
                <a:solidFill>
                  <a:srgbClr val="DD5C2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94" name="Oval 93"/>
                <p:cNvSpPr/>
                <p:nvPr/>
              </p:nvSpPr>
              <p:spPr>
                <a:xfrm>
                  <a:off x="3421158" y="5183339"/>
                  <a:ext cx="56308" cy="56308"/>
                </a:xfrm>
                <a:prstGeom prst="ellipse">
                  <a:avLst/>
                </a:prstGeom>
                <a:solidFill>
                  <a:srgbClr val="DD5C2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95" name="Oval 94"/>
                <p:cNvSpPr/>
                <p:nvPr/>
              </p:nvSpPr>
              <p:spPr>
                <a:xfrm>
                  <a:off x="3346190" y="5183339"/>
                  <a:ext cx="56308" cy="56308"/>
                </a:xfrm>
                <a:prstGeom prst="ellipse">
                  <a:avLst/>
                </a:prstGeom>
                <a:solidFill>
                  <a:srgbClr val="DD5C2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96" name="Oval 95"/>
                <p:cNvSpPr/>
                <p:nvPr/>
              </p:nvSpPr>
              <p:spPr>
                <a:xfrm>
                  <a:off x="3274232" y="5183339"/>
                  <a:ext cx="56308" cy="56308"/>
                </a:xfrm>
                <a:prstGeom prst="ellipse">
                  <a:avLst/>
                </a:prstGeom>
                <a:solidFill>
                  <a:srgbClr val="DD5C2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</p:grpSp>
          <p:grpSp>
            <p:nvGrpSpPr>
              <p:cNvPr id="78" name="Group 77"/>
              <p:cNvGrpSpPr/>
              <p:nvPr/>
            </p:nvGrpSpPr>
            <p:grpSpPr>
              <a:xfrm>
                <a:off x="4937714" y="2994474"/>
                <a:ext cx="403540" cy="115083"/>
                <a:chOff x="2837540" y="5109556"/>
                <a:chExt cx="714894" cy="203877"/>
              </a:xfrm>
            </p:grpSpPr>
            <p:sp>
              <p:nvSpPr>
                <p:cNvPr id="87" name="Rounded Rectangle 86"/>
                <p:cNvSpPr/>
                <p:nvPr/>
              </p:nvSpPr>
              <p:spPr>
                <a:xfrm>
                  <a:off x="2837540" y="5109556"/>
                  <a:ext cx="714894" cy="203877"/>
                </a:xfrm>
                <a:prstGeom prst="roundRect">
                  <a:avLst>
                    <a:gd name="adj" fmla="val 32976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88" name="Oval 87"/>
                <p:cNvSpPr/>
                <p:nvPr/>
              </p:nvSpPr>
              <p:spPr>
                <a:xfrm>
                  <a:off x="2892360" y="5161617"/>
                  <a:ext cx="99753" cy="99753"/>
                </a:xfrm>
                <a:prstGeom prst="ellipse">
                  <a:avLst/>
                </a:prstGeom>
                <a:solidFill>
                  <a:srgbClr val="DD5C2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89" name="Oval 88"/>
                <p:cNvSpPr/>
                <p:nvPr/>
              </p:nvSpPr>
              <p:spPr>
                <a:xfrm>
                  <a:off x="3421158" y="5183339"/>
                  <a:ext cx="56308" cy="56308"/>
                </a:xfrm>
                <a:prstGeom prst="ellipse">
                  <a:avLst/>
                </a:prstGeom>
                <a:solidFill>
                  <a:srgbClr val="DD5C2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90" name="Oval 89"/>
                <p:cNvSpPr/>
                <p:nvPr/>
              </p:nvSpPr>
              <p:spPr>
                <a:xfrm>
                  <a:off x="3346190" y="5183339"/>
                  <a:ext cx="56308" cy="56308"/>
                </a:xfrm>
                <a:prstGeom prst="ellipse">
                  <a:avLst/>
                </a:prstGeom>
                <a:solidFill>
                  <a:srgbClr val="DD5C2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91" name="Oval 90"/>
                <p:cNvSpPr/>
                <p:nvPr/>
              </p:nvSpPr>
              <p:spPr>
                <a:xfrm>
                  <a:off x="3274232" y="5183339"/>
                  <a:ext cx="56308" cy="56308"/>
                </a:xfrm>
                <a:prstGeom prst="ellipse">
                  <a:avLst/>
                </a:prstGeom>
                <a:solidFill>
                  <a:srgbClr val="DD5C2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</p:grpSp>
          <p:grpSp>
            <p:nvGrpSpPr>
              <p:cNvPr id="79" name="Group 78"/>
              <p:cNvGrpSpPr/>
              <p:nvPr/>
            </p:nvGrpSpPr>
            <p:grpSpPr>
              <a:xfrm>
                <a:off x="4931381" y="2858000"/>
                <a:ext cx="403540" cy="115083"/>
                <a:chOff x="2837540" y="5109556"/>
                <a:chExt cx="714894" cy="203877"/>
              </a:xfrm>
            </p:grpSpPr>
            <p:sp>
              <p:nvSpPr>
                <p:cNvPr id="82" name="Rounded Rectangle 81"/>
                <p:cNvSpPr/>
                <p:nvPr/>
              </p:nvSpPr>
              <p:spPr>
                <a:xfrm>
                  <a:off x="2837540" y="5109556"/>
                  <a:ext cx="714894" cy="203877"/>
                </a:xfrm>
                <a:prstGeom prst="roundRect">
                  <a:avLst>
                    <a:gd name="adj" fmla="val 32976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83" name="Oval 82"/>
                <p:cNvSpPr/>
                <p:nvPr/>
              </p:nvSpPr>
              <p:spPr>
                <a:xfrm>
                  <a:off x="2892360" y="5161617"/>
                  <a:ext cx="99753" cy="99753"/>
                </a:xfrm>
                <a:prstGeom prst="ellipse">
                  <a:avLst/>
                </a:prstGeom>
                <a:solidFill>
                  <a:srgbClr val="DD5C2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84" name="Oval 83"/>
                <p:cNvSpPr/>
                <p:nvPr/>
              </p:nvSpPr>
              <p:spPr>
                <a:xfrm>
                  <a:off x="3421158" y="5183339"/>
                  <a:ext cx="56308" cy="56308"/>
                </a:xfrm>
                <a:prstGeom prst="ellipse">
                  <a:avLst/>
                </a:prstGeom>
                <a:solidFill>
                  <a:srgbClr val="DD5C2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85" name="Oval 84"/>
                <p:cNvSpPr/>
                <p:nvPr/>
              </p:nvSpPr>
              <p:spPr>
                <a:xfrm>
                  <a:off x="3346190" y="5183339"/>
                  <a:ext cx="56308" cy="56308"/>
                </a:xfrm>
                <a:prstGeom prst="ellipse">
                  <a:avLst/>
                </a:prstGeom>
                <a:solidFill>
                  <a:srgbClr val="DD5C2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86" name="Oval 85"/>
                <p:cNvSpPr/>
                <p:nvPr/>
              </p:nvSpPr>
              <p:spPr>
                <a:xfrm>
                  <a:off x="3274232" y="5183339"/>
                  <a:ext cx="56308" cy="56308"/>
                </a:xfrm>
                <a:prstGeom prst="ellipse">
                  <a:avLst/>
                </a:prstGeom>
                <a:solidFill>
                  <a:srgbClr val="DD5C2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</p:grpSp>
          <p:cxnSp>
            <p:nvCxnSpPr>
              <p:cNvPr id="80" name="Straight Connector 79"/>
              <p:cNvCxnSpPr/>
              <p:nvPr/>
            </p:nvCxnSpPr>
            <p:spPr>
              <a:xfrm>
                <a:off x="4952422" y="3357860"/>
                <a:ext cx="371353" cy="0"/>
              </a:xfrm>
              <a:prstGeom prst="line">
                <a:avLst/>
              </a:prstGeom>
              <a:ln w="25400" cap="rnd">
                <a:solidFill>
                  <a:schemeClr val="bg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/>
              <p:cNvCxnSpPr/>
              <p:nvPr/>
            </p:nvCxnSpPr>
            <p:spPr>
              <a:xfrm flipV="1">
                <a:off x="5141951" y="3269421"/>
                <a:ext cx="0" cy="88439"/>
              </a:xfrm>
              <a:prstGeom prst="line">
                <a:avLst/>
              </a:prstGeom>
              <a:ln w="25400" cap="flat">
                <a:solidFill>
                  <a:schemeClr val="bg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37" name="Group 136"/>
          <p:cNvGrpSpPr/>
          <p:nvPr/>
        </p:nvGrpSpPr>
        <p:grpSpPr>
          <a:xfrm>
            <a:off x="667141" y="4291623"/>
            <a:ext cx="965847" cy="1239062"/>
            <a:chOff x="12026558" y="5981953"/>
            <a:chExt cx="798221" cy="1024018"/>
          </a:xfrm>
        </p:grpSpPr>
        <p:sp>
          <p:nvSpPr>
            <p:cNvPr id="138" name="Oval 137"/>
            <p:cNvSpPr/>
            <p:nvPr/>
          </p:nvSpPr>
          <p:spPr>
            <a:xfrm>
              <a:off x="12029684" y="5981953"/>
              <a:ext cx="795095" cy="795021"/>
            </a:xfrm>
            <a:prstGeom prst="ellipse">
              <a:avLst/>
            </a:prstGeom>
            <a:solidFill>
              <a:srgbClr val="DD5C2D"/>
            </a:solidFill>
            <a:ln w="38100">
              <a:solidFill>
                <a:srgbClr val="212C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pic>
          <p:nvPicPr>
            <p:cNvPr id="140" name="Picture 139"/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2170031" y="6125758"/>
              <a:ext cx="508150" cy="508150"/>
            </a:xfrm>
            <a:prstGeom prst="rect">
              <a:avLst/>
            </a:prstGeom>
          </p:spPr>
        </p:pic>
        <p:sp>
          <p:nvSpPr>
            <p:cNvPr id="141" name="TextBox 140"/>
            <p:cNvSpPr txBox="1"/>
            <p:nvPr/>
          </p:nvSpPr>
          <p:spPr>
            <a:xfrm>
              <a:off x="12026558" y="6777046"/>
              <a:ext cx="795095" cy="228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latin typeface="Helvetica Neue" charset="0"/>
                  <a:ea typeface="Helvetica Neue" charset="0"/>
                  <a:cs typeface="Helvetica Neue" charset="0"/>
                </a:rPr>
                <a:t>Agent</a:t>
              </a:r>
            </a:p>
          </p:txBody>
        </p:sp>
      </p:grpSp>
      <p:grpSp>
        <p:nvGrpSpPr>
          <p:cNvPr id="142" name="Group 141"/>
          <p:cNvGrpSpPr/>
          <p:nvPr/>
        </p:nvGrpSpPr>
        <p:grpSpPr>
          <a:xfrm>
            <a:off x="383487" y="6256244"/>
            <a:ext cx="1549418" cy="1443310"/>
            <a:chOff x="8492591" y="5965697"/>
            <a:chExt cx="1280509" cy="1192818"/>
          </a:xfrm>
        </p:grpSpPr>
        <p:grpSp>
          <p:nvGrpSpPr>
            <p:cNvPr id="143" name="Group 142"/>
            <p:cNvGrpSpPr/>
            <p:nvPr/>
          </p:nvGrpSpPr>
          <p:grpSpPr>
            <a:xfrm>
              <a:off x="8492591" y="5965697"/>
              <a:ext cx="1280509" cy="1192818"/>
              <a:chOff x="8492591" y="5965697"/>
              <a:chExt cx="1280509" cy="1192818"/>
            </a:xfrm>
          </p:grpSpPr>
          <p:sp>
            <p:nvSpPr>
              <p:cNvPr id="147" name="Oval 146"/>
              <p:cNvSpPr/>
              <p:nvPr/>
            </p:nvSpPr>
            <p:spPr>
              <a:xfrm>
                <a:off x="8724596" y="5965697"/>
                <a:ext cx="795095" cy="795021"/>
              </a:xfrm>
              <a:prstGeom prst="ellipse">
                <a:avLst/>
              </a:prstGeom>
              <a:solidFill>
                <a:srgbClr val="DD5C2D"/>
              </a:solidFill>
              <a:ln w="38100">
                <a:solidFill>
                  <a:srgbClr val="212C6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49" name="TextBox 148"/>
              <p:cNvSpPr txBox="1"/>
              <p:nvPr/>
            </p:nvSpPr>
            <p:spPr>
              <a:xfrm>
                <a:off x="8492591" y="6776974"/>
                <a:ext cx="1280509" cy="3815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 dirty="0">
                    <a:latin typeface="Helvetica Neue" charset="0"/>
                    <a:ea typeface="Helvetica Neue" charset="0"/>
                    <a:cs typeface="Helvetica Neue" charset="0"/>
                  </a:rPr>
                  <a:t>ProActive</a:t>
                </a:r>
                <a:br>
                  <a:rPr lang="en-US" sz="1200" b="1" dirty="0">
                    <a:latin typeface="Helvetica Neue" charset="0"/>
                    <a:ea typeface="Helvetica Neue" charset="0"/>
                    <a:cs typeface="Helvetica Neue" charset="0"/>
                  </a:rPr>
                </a:br>
                <a:r>
                  <a:rPr lang="en-US" sz="1200" b="1" dirty="0">
                    <a:latin typeface="Helvetica Neue" charset="0"/>
                    <a:ea typeface="Helvetica Neue" charset="0"/>
                    <a:cs typeface="Helvetica Neue" charset="0"/>
                  </a:rPr>
                  <a:t>Router</a:t>
                </a:r>
              </a:p>
            </p:txBody>
          </p:sp>
        </p:grpSp>
        <p:pic>
          <p:nvPicPr>
            <p:cNvPr id="144" name="Picture 143"/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855903" y="6076642"/>
              <a:ext cx="539905" cy="573128"/>
            </a:xfrm>
            <a:prstGeom prst="rect">
              <a:avLst/>
            </a:prstGeom>
          </p:spPr>
        </p:pic>
      </p:grpSp>
      <p:grpSp>
        <p:nvGrpSpPr>
          <p:cNvPr id="150" name="Group 149"/>
          <p:cNvGrpSpPr/>
          <p:nvPr/>
        </p:nvGrpSpPr>
        <p:grpSpPr>
          <a:xfrm>
            <a:off x="6825763" y="4265145"/>
            <a:ext cx="1280510" cy="1263649"/>
            <a:chOff x="9683656" y="7339991"/>
            <a:chExt cx="1058273" cy="1044338"/>
          </a:xfrm>
        </p:grpSpPr>
        <p:sp>
          <p:nvSpPr>
            <p:cNvPr id="151" name="Oval 150"/>
            <p:cNvSpPr/>
            <p:nvPr/>
          </p:nvSpPr>
          <p:spPr>
            <a:xfrm>
              <a:off x="9814340" y="7339991"/>
              <a:ext cx="795095" cy="795021"/>
            </a:xfrm>
            <a:prstGeom prst="ellipse">
              <a:avLst/>
            </a:prstGeom>
            <a:solidFill>
              <a:srgbClr val="DD5C2D"/>
            </a:solidFill>
            <a:ln w="38100">
              <a:solidFill>
                <a:srgbClr val="212C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pic>
          <p:nvPicPr>
            <p:cNvPr id="152" name="Picture 151"/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933310" y="7463968"/>
              <a:ext cx="558966" cy="558966"/>
            </a:xfrm>
            <a:prstGeom prst="rect">
              <a:avLst/>
            </a:prstGeom>
          </p:spPr>
        </p:pic>
        <p:sp>
          <p:nvSpPr>
            <p:cNvPr id="153" name="TextBox 152"/>
            <p:cNvSpPr txBox="1"/>
            <p:nvPr/>
          </p:nvSpPr>
          <p:spPr>
            <a:xfrm>
              <a:off x="9683656" y="8155404"/>
              <a:ext cx="1058273" cy="228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latin typeface="Helvetica Neue" charset="0"/>
                  <a:ea typeface="Helvetica Neue" charset="0"/>
                  <a:cs typeface="Helvetica Neue" charset="0"/>
                </a:rPr>
                <a:t>API</a:t>
              </a:r>
            </a:p>
          </p:txBody>
        </p:sp>
      </p:grpSp>
      <p:grpSp>
        <p:nvGrpSpPr>
          <p:cNvPr id="155" name="Group 154"/>
          <p:cNvGrpSpPr/>
          <p:nvPr/>
        </p:nvGrpSpPr>
        <p:grpSpPr>
          <a:xfrm>
            <a:off x="6895717" y="2371894"/>
            <a:ext cx="1164100" cy="1223972"/>
            <a:chOff x="7560522" y="7338851"/>
            <a:chExt cx="962066" cy="1011547"/>
          </a:xfrm>
        </p:grpSpPr>
        <p:grpSp>
          <p:nvGrpSpPr>
            <p:cNvPr id="156" name="Group 155"/>
            <p:cNvGrpSpPr/>
            <p:nvPr/>
          </p:nvGrpSpPr>
          <p:grpSpPr>
            <a:xfrm>
              <a:off x="7560522" y="7338851"/>
              <a:ext cx="962066" cy="1011547"/>
              <a:chOff x="7560522" y="7338851"/>
              <a:chExt cx="962066" cy="1011547"/>
            </a:xfrm>
          </p:grpSpPr>
          <p:sp>
            <p:nvSpPr>
              <p:cNvPr id="159" name="Oval 158"/>
              <p:cNvSpPr/>
              <p:nvPr/>
            </p:nvSpPr>
            <p:spPr>
              <a:xfrm>
                <a:off x="7644008" y="7338851"/>
                <a:ext cx="795095" cy="795021"/>
              </a:xfrm>
              <a:prstGeom prst="ellipse">
                <a:avLst/>
              </a:prstGeom>
              <a:solidFill>
                <a:srgbClr val="DD5C2D"/>
              </a:solidFill>
              <a:ln w="38100">
                <a:solidFill>
                  <a:srgbClr val="212C6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pic>
            <p:nvPicPr>
              <p:cNvPr id="160" name="Picture 159"/>
              <p:cNvPicPr>
                <a:picLocks noChangeAspect="1"/>
              </p:cNvPicPr>
              <p:nvPr/>
            </p:nvPicPr>
            <p:blipFill>
              <a:blip r:embed="rId10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rightnessContrast bright="1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7768761" y="7487000"/>
                <a:ext cx="545587" cy="545587"/>
              </a:xfrm>
              <a:prstGeom prst="rect">
                <a:avLst/>
              </a:prstGeom>
            </p:spPr>
          </p:pic>
          <p:sp>
            <p:nvSpPr>
              <p:cNvPr id="165" name="TextBox 164"/>
              <p:cNvSpPr txBox="1"/>
              <p:nvPr/>
            </p:nvSpPr>
            <p:spPr>
              <a:xfrm>
                <a:off x="7560522" y="8142285"/>
                <a:ext cx="962066" cy="2081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 dirty="0">
                    <a:latin typeface="Helvetica Neue" charset="0"/>
                    <a:ea typeface="Helvetica Neue" charset="0"/>
                    <a:cs typeface="Helvetica Neue" charset="0"/>
                  </a:rPr>
                  <a:t>Web Portals</a:t>
                </a:r>
              </a:p>
            </p:txBody>
          </p:sp>
        </p:grpSp>
        <p:cxnSp>
          <p:nvCxnSpPr>
            <p:cNvPr id="157" name="Straight Arrow Connector 156"/>
            <p:cNvCxnSpPr/>
            <p:nvPr/>
          </p:nvCxnSpPr>
          <p:spPr>
            <a:xfrm flipH="1" flipV="1">
              <a:off x="7985073" y="7669432"/>
              <a:ext cx="107672" cy="119661"/>
            </a:xfrm>
            <a:prstGeom prst="straightConnector1">
              <a:avLst/>
            </a:prstGeom>
            <a:ln w="31750">
              <a:solidFill>
                <a:schemeClr val="bg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7" name="Group 166"/>
          <p:cNvGrpSpPr/>
          <p:nvPr/>
        </p:nvGrpSpPr>
        <p:grpSpPr>
          <a:xfrm>
            <a:off x="6983890" y="6262090"/>
            <a:ext cx="962066" cy="1261824"/>
            <a:chOff x="2045603" y="7344514"/>
            <a:chExt cx="795095" cy="1042829"/>
          </a:xfrm>
        </p:grpSpPr>
        <p:grpSp>
          <p:nvGrpSpPr>
            <p:cNvPr id="169" name="Group 168"/>
            <p:cNvGrpSpPr/>
            <p:nvPr/>
          </p:nvGrpSpPr>
          <p:grpSpPr>
            <a:xfrm>
              <a:off x="2045603" y="7344514"/>
              <a:ext cx="795095" cy="795095"/>
              <a:chOff x="2045603" y="7344514"/>
              <a:chExt cx="795095" cy="795095"/>
            </a:xfrm>
          </p:grpSpPr>
          <p:sp>
            <p:nvSpPr>
              <p:cNvPr id="174" name="Oval 173"/>
              <p:cNvSpPr/>
              <p:nvPr/>
            </p:nvSpPr>
            <p:spPr>
              <a:xfrm>
                <a:off x="2045603" y="7344514"/>
                <a:ext cx="795095" cy="795095"/>
              </a:xfrm>
              <a:prstGeom prst="ellipse">
                <a:avLst/>
              </a:prstGeom>
              <a:solidFill>
                <a:srgbClr val="DD5C2D"/>
              </a:solidFill>
              <a:ln w="38100">
                <a:solidFill>
                  <a:srgbClr val="212C6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pic>
            <p:nvPicPr>
              <p:cNvPr id="175" name="Picture 174"/>
              <p:cNvPicPr>
                <a:picLocks noChangeAspect="1"/>
              </p:cNvPicPr>
              <p:nvPr/>
            </p:nvPicPr>
            <p:blipFill>
              <a:blip r:embed="rId1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rightnessContrast bright="1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2216444" y="7524086"/>
                <a:ext cx="450898" cy="450898"/>
              </a:xfrm>
              <a:prstGeom prst="rect">
                <a:avLst/>
              </a:prstGeom>
            </p:spPr>
          </p:pic>
        </p:grpSp>
        <p:sp>
          <p:nvSpPr>
            <p:cNvPr id="173" name="TextBox 172"/>
            <p:cNvSpPr txBox="1"/>
            <p:nvPr/>
          </p:nvSpPr>
          <p:spPr>
            <a:xfrm>
              <a:off x="2086270" y="8158418"/>
              <a:ext cx="722814" cy="228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latin typeface="Helvetica Neue" charset="0"/>
                  <a:ea typeface="Helvetica Neue" charset="0"/>
                  <a:cs typeface="Helvetica Neue" charset="0"/>
                </a:rPr>
                <a:t>CLI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732683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Rectangle 220"/>
          <p:cNvSpPr/>
          <p:nvPr/>
        </p:nvSpPr>
        <p:spPr>
          <a:xfrm>
            <a:off x="337457" y="1531320"/>
            <a:ext cx="12333514" cy="8048109"/>
          </a:xfrm>
          <a:prstGeom prst="rect">
            <a:avLst/>
          </a:prstGeom>
          <a:solidFill>
            <a:srgbClr val="92D050">
              <a:alpha val="5000"/>
            </a:srgbClr>
          </a:solidFill>
          <a:ln>
            <a:solidFill>
              <a:srgbClr val="253A6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166" name="Oval 165"/>
          <p:cNvSpPr/>
          <p:nvPr/>
        </p:nvSpPr>
        <p:spPr>
          <a:xfrm>
            <a:off x="3346559" y="5503678"/>
            <a:ext cx="2346103" cy="2346103"/>
          </a:xfrm>
          <a:prstGeom prst="ellipse">
            <a:avLst/>
          </a:prstGeom>
          <a:solidFill>
            <a:srgbClr val="92D050">
              <a:alpha val="5000"/>
            </a:srgbClr>
          </a:solidFill>
          <a:ln>
            <a:solidFill>
              <a:srgbClr val="E45818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389" y="177431"/>
            <a:ext cx="8412479" cy="927570"/>
          </a:xfrm>
        </p:spPr>
        <p:txBody>
          <a:bodyPr anchor="ctr"/>
          <a:lstStyle/>
          <a:p>
            <a:r>
              <a:rPr lang="en-US" dirty="0"/>
              <a:t> 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3314502" y="1899225"/>
            <a:ext cx="2361336" cy="1703303"/>
            <a:chOff x="4984522" y="1778321"/>
            <a:chExt cx="2361336" cy="1703303"/>
          </a:xfrm>
        </p:grpSpPr>
        <p:grpSp>
          <p:nvGrpSpPr>
            <p:cNvPr id="212" name="Group 211"/>
            <p:cNvGrpSpPr/>
            <p:nvPr/>
          </p:nvGrpSpPr>
          <p:grpSpPr>
            <a:xfrm>
              <a:off x="5106794" y="1778321"/>
              <a:ext cx="2160000" cy="1366488"/>
              <a:chOff x="4726673" y="2438886"/>
              <a:chExt cx="2160000" cy="1366488"/>
            </a:xfrm>
          </p:grpSpPr>
          <p:sp>
            <p:nvSpPr>
              <p:cNvPr id="213" name="Shape 479"/>
              <p:cNvSpPr/>
              <p:nvPr/>
            </p:nvSpPr>
            <p:spPr>
              <a:xfrm>
                <a:off x="5583444" y="3693069"/>
                <a:ext cx="504508" cy="112305"/>
              </a:xfrm>
              <a:prstGeom prst="trapezoid">
                <a:avLst>
                  <a:gd name="adj" fmla="val 25000"/>
                </a:avLst>
              </a:prstGeom>
              <a:solidFill>
                <a:srgbClr val="000000"/>
              </a:solidFill>
              <a:ln>
                <a:noFill/>
              </a:ln>
            </p:spPr>
            <p:txBody>
              <a:bodyPr lIns="130025" tIns="65000" rIns="130025" bIns="650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None/>
                </a:pPr>
                <a:endParaRPr sz="2600">
                  <a:solidFill>
                    <a:srgbClr val="FFFFFF"/>
                  </a:solidFill>
                  <a:latin typeface="Helvetica Neue" charset="0"/>
                  <a:ea typeface="Helvetica Neue" charset="0"/>
                  <a:cs typeface="Helvetica Neue" charset="0"/>
                  <a:sym typeface="Arial"/>
                </a:endParaRPr>
              </a:p>
            </p:txBody>
          </p:sp>
          <p:pic>
            <p:nvPicPr>
              <p:cNvPr id="214" name="Picture 213"/>
              <p:cNvPicPr>
                <a:picLocks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726673" y="2438886"/>
                <a:ext cx="2160000" cy="1260000"/>
              </a:xfrm>
              <a:prstGeom prst="rect">
                <a:avLst/>
              </a:prstGeom>
              <a:ln w="50800">
                <a:solidFill>
                  <a:schemeClr val="tx1"/>
                </a:solidFill>
              </a:ln>
            </p:spPr>
          </p:pic>
        </p:grpSp>
        <p:sp>
          <p:nvSpPr>
            <p:cNvPr id="218" name="TextBox 217"/>
            <p:cNvSpPr txBox="1"/>
            <p:nvPr/>
          </p:nvSpPr>
          <p:spPr>
            <a:xfrm>
              <a:off x="4984522" y="3143070"/>
              <a:ext cx="23613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Helvetica Neue" charset="0"/>
                  <a:ea typeface="Helvetica Neue" charset="0"/>
                  <a:cs typeface="Helvetica Neue" charset="0"/>
                </a:rPr>
                <a:t>Job Console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6052532" y="1899225"/>
            <a:ext cx="2361336" cy="1712265"/>
            <a:chOff x="8512551" y="1778321"/>
            <a:chExt cx="2361336" cy="1712265"/>
          </a:xfrm>
        </p:grpSpPr>
        <p:grpSp>
          <p:nvGrpSpPr>
            <p:cNvPr id="5" name="Group 4"/>
            <p:cNvGrpSpPr/>
            <p:nvPr/>
          </p:nvGrpSpPr>
          <p:grpSpPr>
            <a:xfrm>
              <a:off x="8619885" y="1778321"/>
              <a:ext cx="2160000" cy="1373711"/>
              <a:chOff x="8542043" y="1804246"/>
              <a:chExt cx="2160000" cy="1373711"/>
            </a:xfrm>
          </p:grpSpPr>
          <p:pic>
            <p:nvPicPr>
              <p:cNvPr id="215" name="Picture 214"/>
              <p:cNvPicPr>
                <a:picLocks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542043" y="1804246"/>
                <a:ext cx="2160000" cy="1260000"/>
              </a:xfrm>
              <a:prstGeom prst="rect">
                <a:avLst/>
              </a:prstGeom>
              <a:ln w="50800">
                <a:solidFill>
                  <a:schemeClr val="tx1"/>
                </a:solidFill>
              </a:ln>
            </p:spPr>
          </p:pic>
          <p:sp>
            <p:nvSpPr>
              <p:cNvPr id="216" name="Shape 479"/>
              <p:cNvSpPr/>
              <p:nvPr/>
            </p:nvSpPr>
            <p:spPr>
              <a:xfrm>
                <a:off x="9393708" y="3065652"/>
                <a:ext cx="504508" cy="112305"/>
              </a:xfrm>
              <a:prstGeom prst="trapezoid">
                <a:avLst>
                  <a:gd name="adj" fmla="val 25000"/>
                </a:avLst>
              </a:prstGeom>
              <a:solidFill>
                <a:srgbClr val="000000"/>
              </a:solidFill>
              <a:ln>
                <a:noFill/>
              </a:ln>
            </p:spPr>
            <p:txBody>
              <a:bodyPr lIns="130025" tIns="65000" rIns="130025" bIns="650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None/>
                </a:pPr>
                <a:endParaRPr sz="2600">
                  <a:solidFill>
                    <a:srgbClr val="FFFFFF"/>
                  </a:solidFill>
                  <a:latin typeface="Helvetica Neue" charset="0"/>
                  <a:ea typeface="Helvetica Neue" charset="0"/>
                  <a:cs typeface="Helvetica Neue" charset="0"/>
                  <a:sym typeface="Arial"/>
                </a:endParaRPr>
              </a:p>
            </p:txBody>
          </p:sp>
        </p:grpSp>
        <p:sp>
          <p:nvSpPr>
            <p:cNvPr id="219" name="TextBox 218"/>
            <p:cNvSpPr txBox="1"/>
            <p:nvPr/>
          </p:nvSpPr>
          <p:spPr>
            <a:xfrm>
              <a:off x="8512551" y="3152032"/>
              <a:ext cx="23613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Helvetica Neue" charset="0"/>
                  <a:ea typeface="Helvetica Neue" charset="0"/>
                  <a:cs typeface="Helvetica Neue" charset="0"/>
                </a:rPr>
                <a:t>Resource Manager</a:t>
              </a:r>
            </a:p>
          </p:txBody>
        </p:sp>
      </p:grpSp>
      <p:sp>
        <p:nvSpPr>
          <p:cNvPr id="233" name="TextBox 232"/>
          <p:cNvSpPr txBox="1"/>
          <p:nvPr/>
        </p:nvSpPr>
        <p:spPr>
          <a:xfrm>
            <a:off x="8784431" y="4031323"/>
            <a:ext cx="3817144" cy="5297295"/>
          </a:xfrm>
          <a:prstGeom prst="rect">
            <a:avLst/>
          </a:prstGeom>
          <a:solidFill>
            <a:schemeClr val="bg1"/>
          </a:solidFill>
          <a:ln>
            <a:solidFill>
              <a:srgbClr val="DD5C2D">
                <a:alpha val="50000"/>
              </a:srgbClr>
            </a:solidFill>
          </a:ln>
        </p:spPr>
        <p:txBody>
          <a:bodyPr wrap="square" tIns="180000" rIns="72000" bIns="180000" rtlCol="0" anchor="t" anchorCtr="0">
            <a:noAutofit/>
          </a:bodyPr>
          <a:lstStyle/>
          <a:p>
            <a:pPr marL="457200" indent="-457200" algn="l">
              <a:spcAft>
                <a:spcPts val="1800"/>
              </a:spcAft>
              <a:buClr>
                <a:srgbClr val="35B778"/>
              </a:buClr>
              <a:buSzPct val="200000"/>
              <a:buFont typeface="Wingdings" charset="2"/>
              <a:buChar char="ü"/>
            </a:pPr>
            <a:r>
              <a:rPr lang="en-US" sz="1600" b="1" dirty="0"/>
              <a:t>Support for major Cloud vendors</a:t>
            </a:r>
            <a:br>
              <a:rPr lang="en-US" sz="1600" b="1" dirty="0"/>
            </a:br>
            <a:r>
              <a:rPr lang="en-US" sz="1600" b="1" dirty="0"/>
              <a:t>and Technologies</a:t>
            </a:r>
            <a:br>
              <a:rPr lang="en-US" sz="1600" b="1" dirty="0"/>
            </a:br>
            <a:r>
              <a:rPr lang="en-US" sz="1600" b="1" dirty="0"/>
              <a:t/>
            </a:r>
            <a:br>
              <a:rPr lang="en-US" sz="1600" b="1" dirty="0"/>
            </a:br>
            <a:endParaRPr lang="en-US" sz="1600" b="1" dirty="0"/>
          </a:p>
        </p:txBody>
      </p:sp>
      <p:grpSp>
        <p:nvGrpSpPr>
          <p:cNvPr id="154" name="Group 153"/>
          <p:cNvGrpSpPr/>
          <p:nvPr/>
        </p:nvGrpSpPr>
        <p:grpSpPr>
          <a:xfrm>
            <a:off x="696998" y="1899225"/>
            <a:ext cx="2160000" cy="1372536"/>
            <a:chOff x="1220227" y="2114637"/>
            <a:chExt cx="2160000" cy="1372536"/>
          </a:xfrm>
        </p:grpSpPr>
        <p:sp>
          <p:nvSpPr>
            <p:cNvPr id="158" name="Shape 479"/>
            <p:cNvSpPr/>
            <p:nvPr/>
          </p:nvSpPr>
          <p:spPr>
            <a:xfrm>
              <a:off x="2076998" y="3374868"/>
              <a:ext cx="504508" cy="112305"/>
            </a:xfrm>
            <a:prstGeom prst="trapezoid">
              <a:avLst>
                <a:gd name="adj" fmla="val 25000"/>
              </a:avLst>
            </a:prstGeom>
            <a:solidFill>
              <a:srgbClr val="000000"/>
            </a:solidFill>
            <a:ln>
              <a:noFill/>
            </a:ln>
          </p:spPr>
          <p:txBody>
            <a:bodyPr lIns="130025" tIns="65000" rIns="130025" bIns="650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2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61" name="Picture 160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20227" y="2114637"/>
              <a:ext cx="2160000" cy="1260000"/>
            </a:xfrm>
            <a:prstGeom prst="rect">
              <a:avLst/>
            </a:prstGeom>
            <a:ln w="50800">
              <a:solidFill>
                <a:schemeClr val="tx1"/>
              </a:solidFill>
            </a:ln>
          </p:spPr>
        </p:pic>
      </p:grpSp>
      <p:sp>
        <p:nvSpPr>
          <p:cNvPr id="162" name="TextBox 161"/>
          <p:cNvSpPr txBox="1"/>
          <p:nvPr/>
        </p:nvSpPr>
        <p:spPr>
          <a:xfrm>
            <a:off x="625355" y="3272936"/>
            <a:ext cx="23613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Helvetica Neue" charset="0"/>
                <a:ea typeface="Helvetica Neue" charset="0"/>
                <a:cs typeface="Helvetica Neue" charset="0"/>
              </a:rPr>
              <a:t>End-User Portal</a:t>
            </a:r>
          </a:p>
        </p:txBody>
      </p:sp>
      <p:sp>
        <p:nvSpPr>
          <p:cNvPr id="208" name="Freeform 207"/>
          <p:cNvSpPr/>
          <p:nvPr/>
        </p:nvSpPr>
        <p:spPr>
          <a:xfrm>
            <a:off x="625354" y="4031324"/>
            <a:ext cx="3780000" cy="2520000"/>
          </a:xfrm>
          <a:custGeom>
            <a:avLst/>
            <a:gdLst>
              <a:gd name="connsiteX0" fmla="*/ 0 w 3780000"/>
              <a:gd name="connsiteY0" fmla="*/ 0 h 2520000"/>
              <a:gd name="connsiteX1" fmla="*/ 3780000 w 3780000"/>
              <a:gd name="connsiteY1" fmla="*/ 0 h 2520000"/>
              <a:gd name="connsiteX2" fmla="*/ 3780000 w 3780000"/>
              <a:gd name="connsiteY2" fmla="*/ 1227402 h 2520000"/>
              <a:gd name="connsiteX3" fmla="*/ 3746212 w 3780000"/>
              <a:gd name="connsiteY3" fmla="*/ 1229108 h 2520000"/>
              <a:gd name="connsiteX4" fmla="*/ 2479272 w 3780000"/>
              <a:gd name="connsiteY4" fmla="*/ 2496048 h 2520000"/>
              <a:gd name="connsiteX5" fmla="*/ 2478063 w 3780000"/>
              <a:gd name="connsiteY5" fmla="*/ 2520000 h 2520000"/>
              <a:gd name="connsiteX6" fmla="*/ 0 w 3780000"/>
              <a:gd name="connsiteY6" fmla="*/ 2520000 h 25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80000" h="2520000">
                <a:moveTo>
                  <a:pt x="0" y="0"/>
                </a:moveTo>
                <a:lnTo>
                  <a:pt x="3780000" y="0"/>
                </a:lnTo>
                <a:lnTo>
                  <a:pt x="3780000" y="1227402"/>
                </a:lnTo>
                <a:lnTo>
                  <a:pt x="3746212" y="1229108"/>
                </a:lnTo>
                <a:cubicBezTo>
                  <a:pt x="3078190" y="1296950"/>
                  <a:pt x="2547114" y="1828026"/>
                  <a:pt x="2479272" y="2496048"/>
                </a:cubicBezTo>
                <a:lnTo>
                  <a:pt x="2478063" y="2520000"/>
                </a:lnTo>
                <a:lnTo>
                  <a:pt x="0" y="2520000"/>
                </a:lnTo>
                <a:close/>
              </a:path>
            </a:pathLst>
          </a:custGeom>
          <a:solidFill>
            <a:srgbClr val="92D050">
              <a:alpha val="5000"/>
            </a:srgbClr>
          </a:solidFill>
          <a:ln>
            <a:solidFill>
              <a:srgbClr val="DD5C2D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r>
              <a:rPr lang="en-US" sz="1600" b="1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/>
            </a:r>
            <a:br>
              <a:rPr lang="en-US" sz="1600" b="1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</a:br>
            <a:r>
              <a:rPr lang="en-US" sz="1600" b="1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Cloud Automation Service</a:t>
            </a:r>
          </a:p>
        </p:txBody>
      </p:sp>
      <p:sp>
        <p:nvSpPr>
          <p:cNvPr id="222" name="Freeform 221"/>
          <p:cNvSpPr/>
          <p:nvPr/>
        </p:nvSpPr>
        <p:spPr>
          <a:xfrm>
            <a:off x="625354" y="6808619"/>
            <a:ext cx="3780000" cy="2520000"/>
          </a:xfrm>
          <a:custGeom>
            <a:avLst/>
            <a:gdLst>
              <a:gd name="connsiteX0" fmla="*/ 0 w 3780000"/>
              <a:gd name="connsiteY0" fmla="*/ 0 h 2520000"/>
              <a:gd name="connsiteX1" fmla="*/ 2481739 w 3780000"/>
              <a:gd name="connsiteY1" fmla="*/ 0 h 2520000"/>
              <a:gd name="connsiteX2" fmla="*/ 2482193 w 3780000"/>
              <a:gd name="connsiteY2" fmla="*/ 9002 h 2520000"/>
              <a:gd name="connsiteX3" fmla="*/ 3749133 w 3780000"/>
              <a:gd name="connsiteY3" fmla="*/ 1275941 h 2520000"/>
              <a:gd name="connsiteX4" fmla="*/ 3780000 w 3780000"/>
              <a:gd name="connsiteY4" fmla="*/ 1277500 h 2520000"/>
              <a:gd name="connsiteX5" fmla="*/ 3780000 w 3780000"/>
              <a:gd name="connsiteY5" fmla="*/ 2520000 h 2520000"/>
              <a:gd name="connsiteX6" fmla="*/ 0 w 3780000"/>
              <a:gd name="connsiteY6" fmla="*/ 2520000 h 25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80000" h="2520000">
                <a:moveTo>
                  <a:pt x="0" y="0"/>
                </a:moveTo>
                <a:lnTo>
                  <a:pt x="2481739" y="0"/>
                </a:lnTo>
                <a:lnTo>
                  <a:pt x="2482193" y="9002"/>
                </a:lnTo>
                <a:cubicBezTo>
                  <a:pt x="2550035" y="677023"/>
                  <a:pt x="3081111" y="1208100"/>
                  <a:pt x="3749133" y="1275941"/>
                </a:cubicBezTo>
                <a:lnTo>
                  <a:pt x="3780000" y="1277500"/>
                </a:lnTo>
                <a:lnTo>
                  <a:pt x="3780000" y="2520000"/>
                </a:lnTo>
                <a:lnTo>
                  <a:pt x="0" y="2520000"/>
                </a:lnTo>
                <a:close/>
              </a:path>
            </a:pathLst>
          </a:custGeom>
          <a:solidFill>
            <a:srgbClr val="92D050">
              <a:alpha val="5000"/>
            </a:srgbClr>
          </a:solidFill>
          <a:ln>
            <a:solidFill>
              <a:srgbClr val="DD5C2D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b">
            <a:noAutofit/>
          </a:bodyPr>
          <a:lstStyle/>
          <a:p>
            <a:r>
              <a:rPr lang="en-US" sz="1600" b="1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ProActive Cloud Watch</a:t>
            </a:r>
            <a:br>
              <a:rPr lang="en-US" sz="1600" b="1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</a:br>
            <a:endParaRPr lang="en-US" sz="1600" b="1" dirty="0">
              <a:solidFill>
                <a:schemeClr val="tx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220" name="Freeform 219"/>
          <p:cNvSpPr/>
          <p:nvPr/>
        </p:nvSpPr>
        <p:spPr>
          <a:xfrm>
            <a:off x="4636789" y="4031324"/>
            <a:ext cx="3780000" cy="2520000"/>
          </a:xfrm>
          <a:custGeom>
            <a:avLst/>
            <a:gdLst>
              <a:gd name="connsiteX0" fmla="*/ 0 w 3780000"/>
              <a:gd name="connsiteY0" fmla="*/ 0 h 2520000"/>
              <a:gd name="connsiteX1" fmla="*/ 3780000 w 3780000"/>
              <a:gd name="connsiteY1" fmla="*/ 0 h 2520000"/>
              <a:gd name="connsiteX2" fmla="*/ 3780000 w 3780000"/>
              <a:gd name="connsiteY2" fmla="*/ 2520000 h 2520000"/>
              <a:gd name="connsiteX3" fmla="*/ 1299017 w 3780000"/>
              <a:gd name="connsiteY3" fmla="*/ 2520000 h 2520000"/>
              <a:gd name="connsiteX4" fmla="*/ 1297807 w 3780000"/>
              <a:gd name="connsiteY4" fmla="*/ 2496048 h 2520000"/>
              <a:gd name="connsiteX5" fmla="*/ 30868 w 3780000"/>
              <a:gd name="connsiteY5" fmla="*/ 1229108 h 2520000"/>
              <a:gd name="connsiteX6" fmla="*/ 0 w 3780000"/>
              <a:gd name="connsiteY6" fmla="*/ 1227550 h 25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80000" h="2520000">
                <a:moveTo>
                  <a:pt x="0" y="0"/>
                </a:moveTo>
                <a:lnTo>
                  <a:pt x="3780000" y="0"/>
                </a:lnTo>
                <a:lnTo>
                  <a:pt x="3780000" y="2520000"/>
                </a:lnTo>
                <a:lnTo>
                  <a:pt x="1299017" y="2520000"/>
                </a:lnTo>
                <a:lnTo>
                  <a:pt x="1297807" y="2496048"/>
                </a:lnTo>
                <a:cubicBezTo>
                  <a:pt x="1229966" y="1828026"/>
                  <a:pt x="698889" y="1296950"/>
                  <a:pt x="30868" y="1229108"/>
                </a:cubicBezTo>
                <a:lnTo>
                  <a:pt x="0" y="1227550"/>
                </a:lnTo>
                <a:close/>
              </a:path>
            </a:pathLst>
          </a:custGeom>
          <a:solidFill>
            <a:srgbClr val="92D050">
              <a:alpha val="5000"/>
            </a:srgbClr>
          </a:solidFill>
          <a:ln>
            <a:solidFill>
              <a:srgbClr val="DD5C2D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endParaRPr lang="en-US" sz="1600" b="1" dirty="0">
              <a:solidFill>
                <a:schemeClr val="tx1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r>
              <a:rPr lang="en-US" sz="1600" b="1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ProActive Catalogs</a:t>
            </a:r>
          </a:p>
        </p:txBody>
      </p:sp>
      <p:sp>
        <p:nvSpPr>
          <p:cNvPr id="223" name="Freeform 222"/>
          <p:cNvSpPr/>
          <p:nvPr/>
        </p:nvSpPr>
        <p:spPr>
          <a:xfrm>
            <a:off x="4636789" y="6808619"/>
            <a:ext cx="3780000" cy="2520000"/>
          </a:xfrm>
          <a:custGeom>
            <a:avLst/>
            <a:gdLst>
              <a:gd name="connsiteX0" fmla="*/ 1295341 w 3780000"/>
              <a:gd name="connsiteY0" fmla="*/ 0 h 2520000"/>
              <a:gd name="connsiteX1" fmla="*/ 3780000 w 3780000"/>
              <a:gd name="connsiteY1" fmla="*/ 0 h 2520000"/>
              <a:gd name="connsiteX2" fmla="*/ 3780000 w 3780000"/>
              <a:gd name="connsiteY2" fmla="*/ 2520000 h 2520000"/>
              <a:gd name="connsiteX3" fmla="*/ 0 w 3780000"/>
              <a:gd name="connsiteY3" fmla="*/ 2520000 h 2520000"/>
              <a:gd name="connsiteX4" fmla="*/ 0 w 3780000"/>
              <a:gd name="connsiteY4" fmla="*/ 1277352 h 2520000"/>
              <a:gd name="connsiteX5" fmla="*/ 27947 w 3780000"/>
              <a:gd name="connsiteY5" fmla="*/ 1275941 h 2520000"/>
              <a:gd name="connsiteX6" fmla="*/ 1294886 w 3780000"/>
              <a:gd name="connsiteY6" fmla="*/ 9002 h 25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80000" h="2520000">
                <a:moveTo>
                  <a:pt x="1295341" y="0"/>
                </a:moveTo>
                <a:lnTo>
                  <a:pt x="3780000" y="0"/>
                </a:lnTo>
                <a:lnTo>
                  <a:pt x="3780000" y="2520000"/>
                </a:lnTo>
                <a:lnTo>
                  <a:pt x="0" y="2520000"/>
                </a:lnTo>
                <a:lnTo>
                  <a:pt x="0" y="1277352"/>
                </a:lnTo>
                <a:lnTo>
                  <a:pt x="27947" y="1275941"/>
                </a:lnTo>
                <a:cubicBezTo>
                  <a:pt x="695968" y="1208100"/>
                  <a:pt x="1227045" y="677023"/>
                  <a:pt x="1294886" y="9002"/>
                </a:cubicBezTo>
                <a:close/>
              </a:path>
            </a:pathLst>
          </a:custGeom>
          <a:solidFill>
            <a:srgbClr val="92D050">
              <a:alpha val="5000"/>
            </a:srgbClr>
          </a:solidFill>
          <a:ln>
            <a:solidFill>
              <a:srgbClr val="DD5C2D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b">
            <a:noAutofit/>
          </a:bodyPr>
          <a:lstStyle/>
          <a:p>
            <a:r>
              <a:rPr lang="en-US" sz="1600" b="1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/>
            </a:r>
            <a:br>
              <a:rPr lang="en-US" sz="1600" b="1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</a:br>
            <a:r>
              <a:rPr lang="en-US" sz="1600" b="1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ProActive Cloud Connectors</a:t>
            </a:r>
            <a:br>
              <a:rPr lang="en-US" sz="1600" b="1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</a:br>
            <a:endParaRPr lang="en-US" sz="1600" b="1" dirty="0">
              <a:solidFill>
                <a:schemeClr val="tx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grpSp>
        <p:nvGrpSpPr>
          <p:cNvPr id="236" name="Group 235"/>
          <p:cNvGrpSpPr/>
          <p:nvPr/>
        </p:nvGrpSpPr>
        <p:grpSpPr>
          <a:xfrm>
            <a:off x="770395" y="4799000"/>
            <a:ext cx="1280510" cy="1339682"/>
            <a:chOff x="10696772" y="7369301"/>
            <a:chExt cx="1280510" cy="1339682"/>
          </a:xfrm>
        </p:grpSpPr>
        <p:sp>
          <p:nvSpPr>
            <p:cNvPr id="240" name="Oval 239"/>
            <p:cNvSpPr/>
            <p:nvPr/>
          </p:nvSpPr>
          <p:spPr>
            <a:xfrm>
              <a:off x="10939825" y="7369301"/>
              <a:ext cx="795095" cy="795021"/>
            </a:xfrm>
            <a:prstGeom prst="ellipse">
              <a:avLst/>
            </a:prstGeom>
            <a:solidFill>
              <a:srgbClr val="DD5C2D"/>
            </a:solidFill>
            <a:ln w="38100">
              <a:solidFill>
                <a:srgbClr val="212C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41" name="Picture 240"/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1005278" y="7509229"/>
              <a:ext cx="598651" cy="558965"/>
            </a:xfrm>
            <a:prstGeom prst="rect">
              <a:avLst/>
            </a:prstGeom>
          </p:spPr>
        </p:pic>
        <p:sp>
          <p:nvSpPr>
            <p:cNvPr id="242" name="TextBox 241"/>
            <p:cNvSpPr txBox="1"/>
            <p:nvPr/>
          </p:nvSpPr>
          <p:spPr>
            <a:xfrm>
              <a:off x="10696772" y="8154985"/>
              <a:ext cx="1280510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>
                  <a:latin typeface="Helvetica Neue" charset="0"/>
                  <a:ea typeface="Helvetica Neue" charset="0"/>
                  <a:cs typeface="Helvetica Neue" charset="0"/>
                </a:rPr>
                <a:t>Service Lifecycle Manager</a:t>
              </a:r>
              <a:endParaRPr lang="en-US" sz="1000" b="1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grpSp>
        <p:nvGrpSpPr>
          <p:cNvPr id="243" name="Group 242"/>
          <p:cNvGrpSpPr/>
          <p:nvPr/>
        </p:nvGrpSpPr>
        <p:grpSpPr>
          <a:xfrm>
            <a:off x="5995927" y="7312539"/>
            <a:ext cx="906648" cy="1207926"/>
            <a:chOff x="3164503" y="5976495"/>
            <a:chExt cx="906648" cy="1207926"/>
          </a:xfrm>
        </p:grpSpPr>
        <p:sp>
          <p:nvSpPr>
            <p:cNvPr id="244" name="Oval 243"/>
            <p:cNvSpPr/>
            <p:nvPr/>
          </p:nvSpPr>
          <p:spPr>
            <a:xfrm>
              <a:off x="3218330" y="5976495"/>
              <a:ext cx="795095" cy="795095"/>
            </a:xfrm>
            <a:prstGeom prst="ellipse">
              <a:avLst/>
            </a:prstGeom>
            <a:solidFill>
              <a:srgbClr val="DD5C2D"/>
            </a:solidFill>
            <a:ln w="38100">
              <a:solidFill>
                <a:srgbClr val="212C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45" name="Picture 244"/>
            <p:cNvPicPr>
              <a:picLocks noChangeAspect="1"/>
            </p:cNvPicPr>
            <p:nvPr/>
          </p:nvPicPr>
          <p:blipFill>
            <a:blip r:embed="rId8">
              <a:biLevel thresh="25000"/>
            </a:blip>
            <a:srcRect/>
            <a:stretch>
              <a:fillRect/>
            </a:stretch>
          </p:blipFill>
          <p:spPr>
            <a:xfrm flipH="1">
              <a:off x="3234038" y="6150959"/>
              <a:ext cx="726793" cy="514985"/>
            </a:xfrm>
            <a:custGeom>
              <a:avLst/>
              <a:gdLst>
                <a:gd name="connsiteX0" fmla="*/ 3000552 w 4445000"/>
                <a:gd name="connsiteY0" fmla="*/ 1272824 h 3149600"/>
                <a:gd name="connsiteX1" fmla="*/ 3000552 w 4445000"/>
                <a:gd name="connsiteY1" fmla="*/ 3060119 h 3149600"/>
                <a:gd name="connsiteX2" fmla="*/ 1393058 w 4445000"/>
                <a:gd name="connsiteY2" fmla="*/ 3060119 h 3149600"/>
                <a:gd name="connsiteX3" fmla="*/ 1393058 w 4445000"/>
                <a:gd name="connsiteY3" fmla="*/ 1272824 h 3149600"/>
                <a:gd name="connsiteX4" fmla="*/ 4445000 w 4445000"/>
                <a:gd name="connsiteY4" fmla="*/ 0 h 3149600"/>
                <a:gd name="connsiteX5" fmla="*/ 0 w 4445000"/>
                <a:gd name="connsiteY5" fmla="*/ 0 h 3149600"/>
                <a:gd name="connsiteX6" fmla="*/ 0 w 4445000"/>
                <a:gd name="connsiteY6" fmla="*/ 3149600 h 3149600"/>
                <a:gd name="connsiteX7" fmla="*/ 4445000 w 4445000"/>
                <a:gd name="connsiteY7" fmla="*/ 3149600 h 3149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45000" h="3149600">
                  <a:moveTo>
                    <a:pt x="3000552" y="1272824"/>
                  </a:moveTo>
                  <a:lnTo>
                    <a:pt x="3000552" y="3060119"/>
                  </a:lnTo>
                  <a:lnTo>
                    <a:pt x="1393058" y="3060119"/>
                  </a:lnTo>
                  <a:lnTo>
                    <a:pt x="1393058" y="1272824"/>
                  </a:lnTo>
                  <a:close/>
                  <a:moveTo>
                    <a:pt x="4445000" y="0"/>
                  </a:moveTo>
                  <a:lnTo>
                    <a:pt x="0" y="0"/>
                  </a:lnTo>
                  <a:lnTo>
                    <a:pt x="0" y="3149600"/>
                  </a:lnTo>
                  <a:lnTo>
                    <a:pt x="4445000" y="3149600"/>
                  </a:lnTo>
                  <a:close/>
                </a:path>
              </a:pathLst>
            </a:custGeom>
          </p:spPr>
        </p:pic>
        <p:pic>
          <p:nvPicPr>
            <p:cNvPr id="246" name="Picture 245"/>
            <p:cNvPicPr>
              <a:picLocks noChangeAspect="1"/>
            </p:cNvPicPr>
            <p:nvPr/>
          </p:nvPicPr>
          <p:blipFill>
            <a:blip r:embed="rId8">
              <a:biLevel thresh="25000"/>
            </a:blip>
            <a:srcRect/>
            <a:stretch>
              <a:fillRect/>
            </a:stretch>
          </p:blipFill>
          <p:spPr>
            <a:xfrm flipH="1">
              <a:off x="3237382" y="6120772"/>
              <a:ext cx="451281" cy="319765"/>
            </a:xfrm>
            <a:custGeom>
              <a:avLst/>
              <a:gdLst>
                <a:gd name="connsiteX0" fmla="*/ 799472 w 799472"/>
                <a:gd name="connsiteY0" fmla="*/ 0 h 566483"/>
                <a:gd name="connsiteX1" fmla="*/ 0 w 799472"/>
                <a:gd name="connsiteY1" fmla="*/ 0 h 566483"/>
                <a:gd name="connsiteX2" fmla="*/ 0 w 799472"/>
                <a:gd name="connsiteY2" fmla="*/ 218953 h 566483"/>
                <a:gd name="connsiteX3" fmla="*/ 8209 w 799472"/>
                <a:gd name="connsiteY3" fmla="*/ 199135 h 566483"/>
                <a:gd name="connsiteX4" fmla="*/ 46002 w 799472"/>
                <a:gd name="connsiteY4" fmla="*/ 183480 h 566483"/>
                <a:gd name="connsiteX5" fmla="*/ 346289 w 799472"/>
                <a:gd name="connsiteY5" fmla="*/ 183480 h 566483"/>
                <a:gd name="connsiteX6" fmla="*/ 384082 w 799472"/>
                <a:gd name="connsiteY6" fmla="*/ 199135 h 566483"/>
                <a:gd name="connsiteX7" fmla="*/ 396423 w 799472"/>
                <a:gd name="connsiteY7" fmla="*/ 228929 h 566483"/>
                <a:gd name="connsiteX8" fmla="*/ 539676 w 799472"/>
                <a:gd name="connsiteY8" fmla="*/ 228929 h 566483"/>
                <a:gd name="connsiteX9" fmla="*/ 539676 w 799472"/>
                <a:gd name="connsiteY9" fmla="*/ 550389 h 566483"/>
                <a:gd name="connsiteX10" fmla="*/ 250554 w 799472"/>
                <a:gd name="connsiteY10" fmla="*/ 550389 h 566483"/>
                <a:gd name="connsiteX11" fmla="*/ 250554 w 799472"/>
                <a:gd name="connsiteY11" fmla="*/ 504155 h 566483"/>
                <a:gd name="connsiteX12" fmla="*/ 46002 w 799472"/>
                <a:gd name="connsiteY12" fmla="*/ 504155 h 566483"/>
                <a:gd name="connsiteX13" fmla="*/ 8209 w 799472"/>
                <a:gd name="connsiteY13" fmla="*/ 488501 h 566483"/>
                <a:gd name="connsiteX14" fmla="*/ 0 w 799472"/>
                <a:gd name="connsiteY14" fmla="*/ 468682 h 566483"/>
                <a:gd name="connsiteX15" fmla="*/ 0 w 799472"/>
                <a:gd name="connsiteY15" fmla="*/ 566483 h 566483"/>
                <a:gd name="connsiteX16" fmla="*/ 799472 w 799472"/>
                <a:gd name="connsiteY16" fmla="*/ 566483 h 566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99472" h="566483">
                  <a:moveTo>
                    <a:pt x="799472" y="0"/>
                  </a:moveTo>
                  <a:lnTo>
                    <a:pt x="0" y="0"/>
                  </a:lnTo>
                  <a:lnTo>
                    <a:pt x="0" y="218953"/>
                  </a:lnTo>
                  <a:lnTo>
                    <a:pt x="8209" y="199135"/>
                  </a:lnTo>
                  <a:cubicBezTo>
                    <a:pt x="17881" y="189463"/>
                    <a:pt x="31243" y="183480"/>
                    <a:pt x="46002" y="183480"/>
                  </a:cubicBezTo>
                  <a:lnTo>
                    <a:pt x="346289" y="183480"/>
                  </a:lnTo>
                  <a:cubicBezTo>
                    <a:pt x="361048" y="183480"/>
                    <a:pt x="374410" y="189463"/>
                    <a:pt x="384082" y="199135"/>
                  </a:cubicBezTo>
                  <a:lnTo>
                    <a:pt x="396423" y="228929"/>
                  </a:lnTo>
                  <a:lnTo>
                    <a:pt x="539676" y="228929"/>
                  </a:lnTo>
                  <a:lnTo>
                    <a:pt x="539676" y="550389"/>
                  </a:lnTo>
                  <a:lnTo>
                    <a:pt x="250554" y="550389"/>
                  </a:lnTo>
                  <a:lnTo>
                    <a:pt x="250554" y="504155"/>
                  </a:lnTo>
                  <a:lnTo>
                    <a:pt x="46002" y="504155"/>
                  </a:lnTo>
                  <a:cubicBezTo>
                    <a:pt x="31243" y="504155"/>
                    <a:pt x="17881" y="498173"/>
                    <a:pt x="8209" y="488501"/>
                  </a:cubicBezTo>
                  <a:lnTo>
                    <a:pt x="0" y="468682"/>
                  </a:lnTo>
                  <a:lnTo>
                    <a:pt x="0" y="566483"/>
                  </a:lnTo>
                  <a:lnTo>
                    <a:pt x="799472" y="566483"/>
                  </a:lnTo>
                  <a:close/>
                </a:path>
              </a:pathLst>
            </a:custGeom>
          </p:spPr>
        </p:pic>
        <p:pic>
          <p:nvPicPr>
            <p:cNvPr id="247" name="Picture 246"/>
            <p:cNvPicPr>
              <a:picLocks noChangeAspect="1"/>
            </p:cNvPicPr>
            <p:nvPr/>
          </p:nvPicPr>
          <p:blipFill>
            <a:blip r:embed="rId8">
              <a:biLevel thresh="25000"/>
            </a:blip>
            <a:srcRect/>
            <a:stretch>
              <a:fillRect/>
            </a:stretch>
          </p:blipFill>
          <p:spPr>
            <a:xfrm flipH="1">
              <a:off x="3502400" y="6120772"/>
              <a:ext cx="496409" cy="351742"/>
            </a:xfrm>
            <a:custGeom>
              <a:avLst/>
              <a:gdLst>
                <a:gd name="connsiteX0" fmla="*/ 799472 w 799472"/>
                <a:gd name="connsiteY0" fmla="*/ 0 h 566483"/>
                <a:gd name="connsiteX1" fmla="*/ 0 w 799472"/>
                <a:gd name="connsiteY1" fmla="*/ 0 h 566483"/>
                <a:gd name="connsiteX2" fmla="*/ 0 w 799472"/>
                <a:gd name="connsiteY2" fmla="*/ 566483 h 566483"/>
                <a:gd name="connsiteX3" fmla="*/ 799472 w 799472"/>
                <a:gd name="connsiteY3" fmla="*/ 566483 h 566483"/>
                <a:gd name="connsiteX4" fmla="*/ 799472 w 799472"/>
                <a:gd name="connsiteY4" fmla="*/ 474472 h 566483"/>
                <a:gd name="connsiteX5" fmla="*/ 539676 w 799472"/>
                <a:gd name="connsiteY5" fmla="*/ 474472 h 566483"/>
                <a:gd name="connsiteX6" fmla="*/ 539676 w 799472"/>
                <a:gd name="connsiteY6" fmla="*/ 550389 h 566483"/>
                <a:gd name="connsiteX7" fmla="*/ 250554 w 799472"/>
                <a:gd name="connsiteY7" fmla="*/ 550389 h 566483"/>
                <a:gd name="connsiteX8" fmla="*/ 250554 w 799472"/>
                <a:gd name="connsiteY8" fmla="*/ 228929 h 566483"/>
                <a:gd name="connsiteX9" fmla="*/ 379329 w 799472"/>
                <a:gd name="connsiteY9" fmla="*/ 228929 h 566483"/>
                <a:gd name="connsiteX10" fmla="*/ 379329 w 799472"/>
                <a:gd name="connsiteY10" fmla="*/ 176924 h 566483"/>
                <a:gd name="connsiteX11" fmla="*/ 799472 w 799472"/>
                <a:gd name="connsiteY11" fmla="*/ 176924 h 566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99472" h="566483">
                  <a:moveTo>
                    <a:pt x="799472" y="0"/>
                  </a:moveTo>
                  <a:lnTo>
                    <a:pt x="0" y="0"/>
                  </a:lnTo>
                  <a:lnTo>
                    <a:pt x="0" y="566483"/>
                  </a:lnTo>
                  <a:lnTo>
                    <a:pt x="799472" y="566483"/>
                  </a:lnTo>
                  <a:lnTo>
                    <a:pt x="799472" y="474472"/>
                  </a:lnTo>
                  <a:lnTo>
                    <a:pt x="539676" y="474472"/>
                  </a:lnTo>
                  <a:lnTo>
                    <a:pt x="539676" y="550389"/>
                  </a:lnTo>
                  <a:lnTo>
                    <a:pt x="250554" y="550389"/>
                  </a:lnTo>
                  <a:lnTo>
                    <a:pt x="250554" y="228929"/>
                  </a:lnTo>
                  <a:lnTo>
                    <a:pt x="379329" y="228929"/>
                  </a:lnTo>
                  <a:lnTo>
                    <a:pt x="379329" y="176924"/>
                  </a:lnTo>
                  <a:lnTo>
                    <a:pt x="799472" y="176924"/>
                  </a:lnTo>
                  <a:close/>
                </a:path>
              </a:pathLst>
            </a:custGeom>
          </p:spPr>
        </p:pic>
        <p:grpSp>
          <p:nvGrpSpPr>
            <p:cNvPr id="248" name="Group 247"/>
            <p:cNvGrpSpPr/>
            <p:nvPr/>
          </p:nvGrpSpPr>
          <p:grpSpPr>
            <a:xfrm>
              <a:off x="3483380" y="6356001"/>
              <a:ext cx="254499" cy="310374"/>
              <a:chOff x="4931381" y="2858000"/>
              <a:chExt cx="409873" cy="499860"/>
            </a:xfrm>
          </p:grpSpPr>
          <p:grpSp>
            <p:nvGrpSpPr>
              <p:cNvPr id="250" name="Group 249"/>
              <p:cNvGrpSpPr/>
              <p:nvPr/>
            </p:nvGrpSpPr>
            <p:grpSpPr>
              <a:xfrm>
                <a:off x="4936329" y="3130046"/>
                <a:ext cx="403540" cy="115083"/>
                <a:chOff x="2837540" y="5109556"/>
                <a:chExt cx="714894" cy="203877"/>
              </a:xfrm>
            </p:grpSpPr>
            <p:sp>
              <p:nvSpPr>
                <p:cNvPr id="265" name="Rounded Rectangle 264"/>
                <p:cNvSpPr/>
                <p:nvPr/>
              </p:nvSpPr>
              <p:spPr>
                <a:xfrm>
                  <a:off x="2837540" y="5109556"/>
                  <a:ext cx="714894" cy="203877"/>
                </a:xfrm>
                <a:prstGeom prst="roundRect">
                  <a:avLst>
                    <a:gd name="adj" fmla="val 32976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6" name="Oval 265"/>
                <p:cNvSpPr/>
                <p:nvPr/>
              </p:nvSpPr>
              <p:spPr>
                <a:xfrm>
                  <a:off x="2892360" y="5161617"/>
                  <a:ext cx="99753" cy="99753"/>
                </a:xfrm>
                <a:prstGeom prst="ellipse">
                  <a:avLst/>
                </a:prstGeom>
                <a:solidFill>
                  <a:srgbClr val="DD5C2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7" name="Oval 266"/>
                <p:cNvSpPr/>
                <p:nvPr/>
              </p:nvSpPr>
              <p:spPr>
                <a:xfrm>
                  <a:off x="3421158" y="5183339"/>
                  <a:ext cx="56308" cy="56308"/>
                </a:xfrm>
                <a:prstGeom prst="ellipse">
                  <a:avLst/>
                </a:prstGeom>
                <a:solidFill>
                  <a:srgbClr val="DD5C2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8" name="Oval 267"/>
                <p:cNvSpPr/>
                <p:nvPr/>
              </p:nvSpPr>
              <p:spPr>
                <a:xfrm>
                  <a:off x="3346190" y="5183339"/>
                  <a:ext cx="56308" cy="56308"/>
                </a:xfrm>
                <a:prstGeom prst="ellipse">
                  <a:avLst/>
                </a:prstGeom>
                <a:solidFill>
                  <a:srgbClr val="DD5C2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9" name="Oval 268"/>
                <p:cNvSpPr/>
                <p:nvPr/>
              </p:nvSpPr>
              <p:spPr>
                <a:xfrm>
                  <a:off x="3274232" y="5183339"/>
                  <a:ext cx="56308" cy="56308"/>
                </a:xfrm>
                <a:prstGeom prst="ellipse">
                  <a:avLst/>
                </a:prstGeom>
                <a:solidFill>
                  <a:srgbClr val="DD5C2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51" name="Group 250"/>
              <p:cNvGrpSpPr/>
              <p:nvPr/>
            </p:nvGrpSpPr>
            <p:grpSpPr>
              <a:xfrm>
                <a:off x="4937714" y="2994474"/>
                <a:ext cx="403540" cy="115083"/>
                <a:chOff x="2837540" y="5109556"/>
                <a:chExt cx="714894" cy="203877"/>
              </a:xfrm>
            </p:grpSpPr>
            <p:sp>
              <p:nvSpPr>
                <p:cNvPr id="260" name="Rounded Rectangle 259"/>
                <p:cNvSpPr/>
                <p:nvPr/>
              </p:nvSpPr>
              <p:spPr>
                <a:xfrm>
                  <a:off x="2837540" y="5109556"/>
                  <a:ext cx="714894" cy="203877"/>
                </a:xfrm>
                <a:prstGeom prst="roundRect">
                  <a:avLst>
                    <a:gd name="adj" fmla="val 32976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1" name="Oval 260"/>
                <p:cNvSpPr/>
                <p:nvPr/>
              </p:nvSpPr>
              <p:spPr>
                <a:xfrm>
                  <a:off x="2892360" y="5161617"/>
                  <a:ext cx="99753" cy="99753"/>
                </a:xfrm>
                <a:prstGeom prst="ellipse">
                  <a:avLst/>
                </a:prstGeom>
                <a:solidFill>
                  <a:srgbClr val="DD5C2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2" name="Oval 261"/>
                <p:cNvSpPr/>
                <p:nvPr/>
              </p:nvSpPr>
              <p:spPr>
                <a:xfrm>
                  <a:off x="3421158" y="5183339"/>
                  <a:ext cx="56308" cy="56308"/>
                </a:xfrm>
                <a:prstGeom prst="ellipse">
                  <a:avLst/>
                </a:prstGeom>
                <a:solidFill>
                  <a:srgbClr val="DD5C2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3" name="Oval 262"/>
                <p:cNvSpPr/>
                <p:nvPr/>
              </p:nvSpPr>
              <p:spPr>
                <a:xfrm>
                  <a:off x="3346190" y="5183339"/>
                  <a:ext cx="56308" cy="56308"/>
                </a:xfrm>
                <a:prstGeom prst="ellipse">
                  <a:avLst/>
                </a:prstGeom>
                <a:solidFill>
                  <a:srgbClr val="DD5C2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4" name="Oval 263"/>
                <p:cNvSpPr/>
                <p:nvPr/>
              </p:nvSpPr>
              <p:spPr>
                <a:xfrm>
                  <a:off x="3274232" y="5183339"/>
                  <a:ext cx="56308" cy="56308"/>
                </a:xfrm>
                <a:prstGeom prst="ellipse">
                  <a:avLst/>
                </a:prstGeom>
                <a:solidFill>
                  <a:srgbClr val="DD5C2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52" name="Group 251"/>
              <p:cNvGrpSpPr/>
              <p:nvPr/>
            </p:nvGrpSpPr>
            <p:grpSpPr>
              <a:xfrm>
                <a:off x="4931381" y="2858000"/>
                <a:ext cx="403540" cy="115083"/>
                <a:chOff x="2837540" y="5109556"/>
                <a:chExt cx="714894" cy="203877"/>
              </a:xfrm>
            </p:grpSpPr>
            <p:sp>
              <p:nvSpPr>
                <p:cNvPr id="255" name="Rounded Rectangle 254"/>
                <p:cNvSpPr/>
                <p:nvPr/>
              </p:nvSpPr>
              <p:spPr>
                <a:xfrm>
                  <a:off x="2837540" y="5109556"/>
                  <a:ext cx="714894" cy="203877"/>
                </a:xfrm>
                <a:prstGeom prst="roundRect">
                  <a:avLst>
                    <a:gd name="adj" fmla="val 32976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6" name="Oval 255"/>
                <p:cNvSpPr/>
                <p:nvPr/>
              </p:nvSpPr>
              <p:spPr>
                <a:xfrm>
                  <a:off x="2892360" y="5161617"/>
                  <a:ext cx="99753" cy="99753"/>
                </a:xfrm>
                <a:prstGeom prst="ellipse">
                  <a:avLst/>
                </a:prstGeom>
                <a:solidFill>
                  <a:srgbClr val="DD5C2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7" name="Oval 256"/>
                <p:cNvSpPr/>
                <p:nvPr/>
              </p:nvSpPr>
              <p:spPr>
                <a:xfrm>
                  <a:off x="3421158" y="5183339"/>
                  <a:ext cx="56308" cy="56308"/>
                </a:xfrm>
                <a:prstGeom prst="ellipse">
                  <a:avLst/>
                </a:prstGeom>
                <a:solidFill>
                  <a:srgbClr val="DD5C2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8" name="Oval 257"/>
                <p:cNvSpPr/>
                <p:nvPr/>
              </p:nvSpPr>
              <p:spPr>
                <a:xfrm>
                  <a:off x="3346190" y="5183339"/>
                  <a:ext cx="56308" cy="56308"/>
                </a:xfrm>
                <a:prstGeom prst="ellipse">
                  <a:avLst/>
                </a:prstGeom>
                <a:solidFill>
                  <a:srgbClr val="DD5C2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9" name="Oval 258"/>
                <p:cNvSpPr/>
                <p:nvPr/>
              </p:nvSpPr>
              <p:spPr>
                <a:xfrm>
                  <a:off x="3274232" y="5183339"/>
                  <a:ext cx="56308" cy="56308"/>
                </a:xfrm>
                <a:prstGeom prst="ellipse">
                  <a:avLst/>
                </a:prstGeom>
                <a:solidFill>
                  <a:srgbClr val="DD5C2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253" name="Straight Connector 252"/>
              <p:cNvCxnSpPr/>
              <p:nvPr/>
            </p:nvCxnSpPr>
            <p:spPr>
              <a:xfrm>
                <a:off x="4952422" y="3357860"/>
                <a:ext cx="371353" cy="0"/>
              </a:xfrm>
              <a:prstGeom prst="line">
                <a:avLst/>
              </a:prstGeom>
              <a:ln w="25400" cap="rnd">
                <a:solidFill>
                  <a:schemeClr val="bg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Straight Connector 253"/>
              <p:cNvCxnSpPr/>
              <p:nvPr/>
            </p:nvCxnSpPr>
            <p:spPr>
              <a:xfrm flipV="1">
                <a:off x="5141951" y="3269421"/>
                <a:ext cx="0" cy="88439"/>
              </a:xfrm>
              <a:prstGeom prst="line">
                <a:avLst/>
              </a:prstGeom>
              <a:ln w="25400" cap="flat">
                <a:solidFill>
                  <a:schemeClr val="bg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49" name="TextBox 248"/>
            <p:cNvSpPr txBox="1"/>
            <p:nvPr/>
          </p:nvSpPr>
          <p:spPr>
            <a:xfrm>
              <a:off x="3164503" y="6784311"/>
              <a:ext cx="90664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latin typeface="Helvetica Neue" charset="0"/>
                  <a:ea typeface="Helvetica Neue" charset="0"/>
                  <a:cs typeface="Helvetica Neue" charset="0"/>
                </a:rPr>
                <a:t>Connector IaaS</a:t>
              </a:r>
            </a:p>
          </p:txBody>
        </p:sp>
      </p:grpSp>
      <p:pic>
        <p:nvPicPr>
          <p:cNvPr id="298" name="Shape 492"/>
          <p:cNvPicPr preferRelativeResize="0"/>
          <p:nvPr/>
        </p:nvPicPr>
        <p:blipFill rotWithShape="1">
          <a:blip r:embed="rId9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34643" y="6443855"/>
            <a:ext cx="2169933" cy="46574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9" name="Group 298"/>
          <p:cNvGrpSpPr/>
          <p:nvPr/>
        </p:nvGrpSpPr>
        <p:grpSpPr>
          <a:xfrm>
            <a:off x="6552230" y="4799000"/>
            <a:ext cx="906648" cy="1041316"/>
            <a:chOff x="1982515" y="5976494"/>
            <a:chExt cx="906648" cy="1041316"/>
          </a:xfrm>
        </p:grpSpPr>
        <p:sp>
          <p:nvSpPr>
            <p:cNvPr id="300" name="Oval 299"/>
            <p:cNvSpPr/>
            <p:nvPr/>
          </p:nvSpPr>
          <p:spPr>
            <a:xfrm>
              <a:off x="2045603" y="5976494"/>
              <a:ext cx="795095" cy="795095"/>
            </a:xfrm>
            <a:prstGeom prst="ellipse">
              <a:avLst/>
            </a:prstGeom>
            <a:solidFill>
              <a:srgbClr val="DD5C2D"/>
            </a:solidFill>
            <a:ln w="38100">
              <a:solidFill>
                <a:srgbClr val="212C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01" name="Picture 300"/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175047" y="6104389"/>
              <a:ext cx="545587" cy="545587"/>
            </a:xfrm>
            <a:prstGeom prst="rect">
              <a:avLst/>
            </a:prstGeom>
          </p:spPr>
        </p:pic>
        <p:sp>
          <p:nvSpPr>
            <p:cNvPr id="302" name="TextBox 301"/>
            <p:cNvSpPr txBox="1"/>
            <p:nvPr/>
          </p:nvSpPr>
          <p:spPr>
            <a:xfrm>
              <a:off x="1982515" y="6771589"/>
              <a:ext cx="90664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latin typeface="Helvetica Neue" charset="0"/>
                  <a:ea typeface="Helvetica Neue" charset="0"/>
                  <a:cs typeface="Helvetica Neue" charset="0"/>
                </a:rPr>
                <a:t>Service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7364186" y="4810973"/>
            <a:ext cx="1058273" cy="1038102"/>
            <a:chOff x="2058277" y="4802140"/>
            <a:chExt cx="1058273" cy="1038102"/>
          </a:xfrm>
        </p:grpSpPr>
        <p:grpSp>
          <p:nvGrpSpPr>
            <p:cNvPr id="224" name="Group 223"/>
            <p:cNvGrpSpPr/>
            <p:nvPr/>
          </p:nvGrpSpPr>
          <p:grpSpPr>
            <a:xfrm>
              <a:off x="2176185" y="4802140"/>
              <a:ext cx="879419" cy="795095"/>
              <a:chOff x="10731683" y="5975162"/>
              <a:chExt cx="879419" cy="795095"/>
            </a:xfrm>
          </p:grpSpPr>
          <p:sp>
            <p:nvSpPr>
              <p:cNvPr id="225" name="Oval 224"/>
              <p:cNvSpPr/>
              <p:nvPr/>
            </p:nvSpPr>
            <p:spPr>
              <a:xfrm>
                <a:off x="10773846" y="5975162"/>
                <a:ext cx="795095" cy="795095"/>
              </a:xfrm>
              <a:prstGeom prst="ellipse">
                <a:avLst/>
              </a:prstGeom>
              <a:solidFill>
                <a:srgbClr val="DD5C2D"/>
              </a:solidFill>
              <a:ln w="38100">
                <a:solidFill>
                  <a:srgbClr val="212C6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26" name="Picture 225"/>
              <p:cNvPicPr>
                <a:picLocks noChangeAspect="1"/>
              </p:cNvPicPr>
              <p:nvPr/>
            </p:nvPicPr>
            <p:blipFill>
              <a:blip r:embed="rId12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rightnessContrast bright="1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10912076" y="6201726"/>
                <a:ext cx="531597" cy="531597"/>
              </a:xfrm>
              <a:prstGeom prst="rect">
                <a:avLst/>
              </a:prstGeom>
            </p:spPr>
          </p:pic>
          <p:pic>
            <p:nvPicPr>
              <p:cNvPr id="227" name="Picture 226"/>
              <p:cNvPicPr>
                <a:picLocks noChangeAspect="1"/>
              </p:cNvPicPr>
              <p:nvPr/>
            </p:nvPicPr>
            <p:blipFill>
              <a:blip r:embed="rId8">
                <a:biLevel thresh="25000"/>
              </a:blip>
              <a:srcRect/>
              <a:stretch>
                <a:fillRect/>
              </a:stretch>
            </p:blipFill>
            <p:spPr>
              <a:xfrm flipH="1">
                <a:off x="10731683" y="6035833"/>
                <a:ext cx="879419" cy="623132"/>
              </a:xfrm>
              <a:custGeom>
                <a:avLst/>
                <a:gdLst>
                  <a:gd name="connsiteX0" fmla="*/ 3000552 w 4445000"/>
                  <a:gd name="connsiteY0" fmla="*/ 1272824 h 3149600"/>
                  <a:gd name="connsiteX1" fmla="*/ 3000552 w 4445000"/>
                  <a:gd name="connsiteY1" fmla="*/ 3060119 h 3149600"/>
                  <a:gd name="connsiteX2" fmla="*/ 1393058 w 4445000"/>
                  <a:gd name="connsiteY2" fmla="*/ 3060119 h 3149600"/>
                  <a:gd name="connsiteX3" fmla="*/ 1393058 w 4445000"/>
                  <a:gd name="connsiteY3" fmla="*/ 1272824 h 3149600"/>
                  <a:gd name="connsiteX4" fmla="*/ 4445000 w 4445000"/>
                  <a:gd name="connsiteY4" fmla="*/ 0 h 3149600"/>
                  <a:gd name="connsiteX5" fmla="*/ 0 w 4445000"/>
                  <a:gd name="connsiteY5" fmla="*/ 0 h 3149600"/>
                  <a:gd name="connsiteX6" fmla="*/ 0 w 4445000"/>
                  <a:gd name="connsiteY6" fmla="*/ 3149600 h 3149600"/>
                  <a:gd name="connsiteX7" fmla="*/ 4445000 w 4445000"/>
                  <a:gd name="connsiteY7" fmla="*/ 3149600 h 3149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445000" h="3149600">
                    <a:moveTo>
                      <a:pt x="3000552" y="1272824"/>
                    </a:moveTo>
                    <a:lnTo>
                      <a:pt x="3000552" y="3060119"/>
                    </a:lnTo>
                    <a:lnTo>
                      <a:pt x="1393058" y="3060119"/>
                    </a:lnTo>
                    <a:lnTo>
                      <a:pt x="1393058" y="1272824"/>
                    </a:lnTo>
                    <a:close/>
                    <a:moveTo>
                      <a:pt x="4445000" y="0"/>
                    </a:moveTo>
                    <a:lnTo>
                      <a:pt x="0" y="0"/>
                    </a:lnTo>
                    <a:lnTo>
                      <a:pt x="0" y="3149600"/>
                    </a:lnTo>
                    <a:lnTo>
                      <a:pt x="4445000" y="3149600"/>
                    </a:lnTo>
                    <a:close/>
                  </a:path>
                </a:pathLst>
              </a:custGeom>
            </p:spPr>
          </p:pic>
        </p:grpSp>
        <p:sp>
          <p:nvSpPr>
            <p:cNvPr id="303" name="TextBox 302"/>
            <p:cNvSpPr txBox="1"/>
            <p:nvPr/>
          </p:nvSpPr>
          <p:spPr>
            <a:xfrm>
              <a:off x="2058277" y="5594021"/>
              <a:ext cx="105827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latin typeface="Helvetica Neue" charset="0"/>
                  <a:ea typeface="Helvetica Neue" charset="0"/>
                  <a:cs typeface="Helvetica Neue" charset="0"/>
                </a:rPr>
                <a:t>Lifecycle</a:t>
              </a: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7057273" y="7311075"/>
            <a:ext cx="1164100" cy="1327773"/>
            <a:chOff x="6583574" y="-1860400"/>
            <a:chExt cx="1164100" cy="1327773"/>
          </a:xfrm>
        </p:grpSpPr>
        <p:sp>
          <p:nvSpPr>
            <p:cNvPr id="305" name="Oval 304"/>
            <p:cNvSpPr/>
            <p:nvPr/>
          </p:nvSpPr>
          <p:spPr>
            <a:xfrm>
              <a:off x="6764718" y="-1860400"/>
              <a:ext cx="795095" cy="795021"/>
            </a:xfrm>
            <a:prstGeom prst="ellipse">
              <a:avLst/>
            </a:prstGeom>
            <a:solidFill>
              <a:srgbClr val="DD5C2D"/>
            </a:solidFill>
            <a:ln w="38100">
              <a:solidFill>
                <a:srgbClr val="212C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6" name="TextBox 305"/>
            <p:cNvSpPr txBox="1"/>
            <p:nvPr/>
          </p:nvSpPr>
          <p:spPr>
            <a:xfrm>
              <a:off x="6583574" y="-1086625"/>
              <a:ext cx="1164100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latin typeface="Helvetica Neue" charset="0"/>
                  <a:ea typeface="Helvetica Neue" charset="0"/>
                  <a:cs typeface="Helvetica Neue" charset="0"/>
                </a:rPr>
                <a:t>Resource </a:t>
              </a:r>
              <a:r>
                <a:rPr lang="en-US" sz="1000" b="1">
                  <a:latin typeface="Helvetica Neue" charset="0"/>
                  <a:ea typeface="Helvetica Neue" charset="0"/>
                  <a:cs typeface="Helvetica Neue" charset="0"/>
                </a:rPr>
                <a:t>Control Policies</a:t>
              </a:r>
              <a:endParaRPr lang="en-US" sz="1000" b="1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pic>
          <p:nvPicPr>
            <p:cNvPr id="304" name="Picture 303"/>
            <p:cNvPicPr>
              <a:picLocks noChangeAspect="1"/>
            </p:cNvPicPr>
            <p:nvPr/>
          </p:nvPicPr>
          <p:blipFill>
            <a:blip r:embed="rId14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874277" y="-1767730"/>
              <a:ext cx="608056" cy="608056"/>
            </a:xfrm>
            <a:prstGeom prst="rect">
              <a:avLst/>
            </a:prstGeom>
          </p:spPr>
        </p:pic>
      </p:grpSp>
      <p:grpSp>
        <p:nvGrpSpPr>
          <p:cNvPr id="11" name="Group 10"/>
          <p:cNvGrpSpPr/>
          <p:nvPr/>
        </p:nvGrpSpPr>
        <p:grpSpPr>
          <a:xfrm>
            <a:off x="2077590" y="4799000"/>
            <a:ext cx="1058273" cy="1324221"/>
            <a:chOff x="5622669" y="-1983574"/>
            <a:chExt cx="1058273" cy="1324221"/>
          </a:xfrm>
        </p:grpSpPr>
        <p:sp>
          <p:nvSpPr>
            <p:cNvPr id="310" name="Oval 309"/>
            <p:cNvSpPr/>
            <p:nvPr/>
          </p:nvSpPr>
          <p:spPr>
            <a:xfrm>
              <a:off x="5760431" y="-1983574"/>
              <a:ext cx="795095" cy="795021"/>
            </a:xfrm>
            <a:prstGeom prst="ellipse">
              <a:avLst/>
            </a:prstGeom>
            <a:solidFill>
              <a:srgbClr val="DD5C2D"/>
            </a:solidFill>
            <a:ln w="38100">
              <a:solidFill>
                <a:srgbClr val="212C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11" name="Picture 310"/>
            <p:cNvPicPr>
              <a:picLocks noChangeAspect="1"/>
            </p:cNvPicPr>
            <p:nvPr/>
          </p:nvPicPr>
          <p:blipFill>
            <a:blip r:embed="rId16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020795" y="-1664347"/>
              <a:ext cx="377555" cy="377555"/>
            </a:xfrm>
            <a:prstGeom prst="rect">
              <a:avLst/>
            </a:prstGeom>
          </p:spPr>
        </p:pic>
        <p:pic>
          <p:nvPicPr>
            <p:cNvPr id="312" name="Picture 311"/>
            <p:cNvPicPr>
              <a:picLocks noChangeAspect="1"/>
            </p:cNvPicPr>
            <p:nvPr/>
          </p:nvPicPr>
          <p:blipFill>
            <a:blip r:embed="rId18">
              <a:extLst>
                <a:ext uri="{BEBA8EAE-BF5A-486C-A8C5-ECC9F3942E4B}">
                  <a14:imgProps xmlns:a14="http://schemas.microsoft.com/office/drawing/2010/main">
                    <a14:imgLayer r:embed="rId19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830912" y="-1932211"/>
              <a:ext cx="496957" cy="496957"/>
            </a:xfrm>
            <a:prstGeom prst="rect">
              <a:avLst/>
            </a:prstGeom>
          </p:spPr>
        </p:pic>
        <p:sp>
          <p:nvSpPr>
            <p:cNvPr id="313" name="TextBox 312"/>
            <p:cNvSpPr txBox="1"/>
            <p:nvPr/>
          </p:nvSpPr>
          <p:spPr>
            <a:xfrm>
              <a:off x="5622669" y="-1213351"/>
              <a:ext cx="105827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latin typeface="Helvetica Neue" charset="0"/>
                  <a:ea typeface="Helvetica Neue" charset="0"/>
                  <a:cs typeface="Helvetica Neue" charset="0"/>
                </a:rPr>
                <a:t>Error Management</a:t>
              </a:r>
            </a:p>
          </p:txBody>
        </p:sp>
      </p:grpSp>
      <p:sp>
        <p:nvSpPr>
          <p:cNvPr id="110" name="Titre 2"/>
          <p:cNvSpPr txBox="1">
            <a:spLocks/>
          </p:cNvSpPr>
          <p:nvPr/>
        </p:nvSpPr>
        <p:spPr>
          <a:xfrm>
            <a:off x="-108921" y="228185"/>
            <a:ext cx="7028867" cy="1068372"/>
          </a:xfrm>
          <a:prstGeom prst="rect">
            <a:avLst/>
          </a:prstGeom>
        </p:spPr>
        <p:txBody>
          <a:bodyPr lIns="81542" tIns="40771" rIns="81542" bIns="40771" anchor="ctr">
            <a:noAutofit/>
          </a:bodyPr>
          <a:lstStyle>
            <a:lvl1pPr algn="l" defTabSz="579990" rtl="0" eaLnBrk="1" latinLnBrk="0" hangingPunct="1">
              <a:spcBef>
                <a:spcPct val="0"/>
              </a:spcBef>
              <a:buNone/>
              <a:defRPr sz="4400" b="1" kern="1200">
                <a:solidFill>
                  <a:srgbClr val="253A65"/>
                </a:solidFill>
                <a:latin typeface="Helvetica Neue"/>
                <a:ea typeface="+mj-ea"/>
                <a:cs typeface="Helvetica Neue"/>
              </a:defRPr>
            </a:lvl1pPr>
          </a:lstStyle>
          <a:p>
            <a:pPr algn="ctr"/>
            <a:r>
              <a:rPr lang="en-US" sz="4000" dirty="0"/>
              <a:t>Cloud Automation Module</a:t>
            </a:r>
            <a:endParaRPr lang="fr-FR" sz="4000" dirty="0"/>
          </a:p>
        </p:txBody>
      </p:sp>
      <p:pic>
        <p:nvPicPr>
          <p:cNvPr id="111" name="Image 11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8168" y="59832"/>
            <a:ext cx="5946632" cy="1276424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112" name="Group 111"/>
          <p:cNvGrpSpPr/>
          <p:nvPr/>
        </p:nvGrpSpPr>
        <p:grpSpPr>
          <a:xfrm>
            <a:off x="5611780" y="4807759"/>
            <a:ext cx="906648" cy="1041316"/>
            <a:chOff x="1982515" y="5976494"/>
            <a:chExt cx="906648" cy="1041316"/>
          </a:xfrm>
        </p:grpSpPr>
        <p:sp>
          <p:nvSpPr>
            <p:cNvPr id="113" name="Oval 112"/>
            <p:cNvSpPr/>
            <p:nvPr/>
          </p:nvSpPr>
          <p:spPr>
            <a:xfrm>
              <a:off x="2045603" y="5976494"/>
              <a:ext cx="795095" cy="795095"/>
            </a:xfrm>
            <a:prstGeom prst="ellipse">
              <a:avLst/>
            </a:prstGeom>
            <a:solidFill>
              <a:srgbClr val="DD5C2D"/>
            </a:solidFill>
            <a:ln w="38100">
              <a:solidFill>
                <a:srgbClr val="212C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4" name="Picture 113"/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175047" y="6104389"/>
              <a:ext cx="545587" cy="545587"/>
            </a:xfrm>
            <a:prstGeom prst="rect">
              <a:avLst/>
            </a:prstGeom>
          </p:spPr>
        </p:pic>
        <p:sp>
          <p:nvSpPr>
            <p:cNvPr id="115" name="TextBox 114"/>
            <p:cNvSpPr txBox="1"/>
            <p:nvPr/>
          </p:nvSpPr>
          <p:spPr>
            <a:xfrm>
              <a:off x="1982515" y="6771589"/>
              <a:ext cx="90664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latin typeface="Helvetica Neue" charset="0"/>
                  <a:ea typeface="Helvetica Neue" charset="0"/>
                  <a:cs typeface="Helvetica Neue" charset="0"/>
                </a:rPr>
                <a:t>Application</a:t>
              </a:r>
            </a:p>
          </p:txBody>
        </p:sp>
      </p:grpSp>
      <p:pic>
        <p:nvPicPr>
          <p:cNvPr id="144" name="Picture 109"/>
          <p:cNvPicPr>
            <a:picLocks noChangeAspect="1"/>
          </p:cNvPicPr>
          <p:nvPr/>
        </p:nvPicPr>
        <p:blipFill>
          <a:blip r:embed="rId2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82444" y="5082071"/>
            <a:ext cx="1064018" cy="665870"/>
          </a:xfrm>
          <a:prstGeom prst="rect">
            <a:avLst/>
          </a:prstGeom>
        </p:spPr>
      </p:pic>
      <p:pic>
        <p:nvPicPr>
          <p:cNvPr id="145" name="Picture 5"/>
          <p:cNvPicPr>
            <a:picLocks noChangeAspect="1"/>
          </p:cNvPicPr>
          <p:nvPr/>
        </p:nvPicPr>
        <p:blipFill>
          <a:blip r:embed="rId22" cstate="screen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backgroundRemoval t="0" b="100000" l="0" r="100000">
                        <a14:foregroundMark x1="36828" y1="59259" x2="36828" y2="59259"/>
                        <a14:foregroundMark x1="42204" y1="52593" x2="42204" y2="52593"/>
                        <a14:foregroundMark x1="58065" y1="60741" x2="58065" y2="60741"/>
                        <a14:foregroundMark x1="47312" y1="55556" x2="47312" y2="55556"/>
                        <a14:foregroundMark x1="52688" y1="43704" x2="52688" y2="43704"/>
                        <a14:foregroundMark x1="37366" y1="48889" x2="37366" y2="48889"/>
                        <a14:foregroundMark x1="71505" y1="49630" x2="71505" y2="49630"/>
                        <a14:foregroundMark x1="82796" y1="62963" x2="82796" y2="62963"/>
                        <a14:foregroundMark x1="88710" y1="48148" x2="88710" y2="48148"/>
                        <a14:foregroundMark x1="35215" y1="84444" x2="35215" y2="84444"/>
                        <a14:foregroundMark x1="40054" y1="85185" x2="40054" y2="85185"/>
                        <a14:foregroundMark x1="46505" y1="82222" x2="46505" y2="82222"/>
                        <a14:foregroundMark x1="54301" y1="83704" x2="54301" y2="83704"/>
                        <a14:foregroundMark x1="61559" y1="89630" x2="61559" y2="89630"/>
                        <a14:foregroundMark x1="66129" y1="87407" x2="66129" y2="87407"/>
                        <a14:foregroundMark x1="71774" y1="94074" x2="71774" y2="94074"/>
                        <a14:foregroundMark x1="76075" y1="94074" x2="76075" y2="94074"/>
                        <a14:foregroundMark x1="75806" y1="74815" x2="75806" y2="74815"/>
                        <a14:foregroundMark x1="79301" y1="80741" x2="79301" y2="80741"/>
                        <a14:foregroundMark x1="84677" y1="84444" x2="84677" y2="84444"/>
                        <a14:foregroundMark x1="90860" y1="85185" x2="90860" y2="85185"/>
                        <a14:foregroundMark x1="84409" y1="55556" x2="84409" y2="55556"/>
                        <a14:backgroundMark x1="8065" y1="14815" x2="8065" y2="14815"/>
                        <a14:backgroundMark x1="3495" y1="77037" x2="3495" y2="7703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8258" y="5874616"/>
            <a:ext cx="1280777" cy="464798"/>
          </a:xfrm>
          <a:prstGeom prst="rect">
            <a:avLst/>
          </a:prstGeom>
        </p:spPr>
      </p:pic>
      <p:pic>
        <p:nvPicPr>
          <p:cNvPr id="146" name="Picture 116"/>
          <p:cNvPicPr>
            <a:picLocks noChangeAspect="1" noChangeArrowheads="1"/>
          </p:cNvPicPr>
          <p:nvPr/>
        </p:nvPicPr>
        <p:blipFill>
          <a:blip r:embed="rId24" cstate="screen"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backgroundRemoval t="0" b="100000" l="769" r="100000">
                        <a14:foregroundMark x1="12308" y1="86923" x2="12308" y2="86923"/>
                        <a14:foregroundMark x1="16923" y1="88462" x2="16923" y2="88462"/>
                        <a14:foregroundMark x1="27692" y1="83846" x2="27692" y2="83846"/>
                        <a14:foregroundMark x1="37692" y1="82308" x2="37692" y2="82308"/>
                        <a14:foregroundMark x1="50000" y1="84615" x2="50000" y2="84615"/>
                        <a14:foregroundMark x1="43077" y1="86154" x2="43077" y2="86154"/>
                        <a14:foregroundMark x1="39231" y1="79231" x2="39231" y2="79231"/>
                        <a14:foregroundMark x1="56923" y1="86923" x2="56923" y2="86923"/>
                        <a14:foregroundMark x1="68462" y1="88462" x2="68462" y2="88462"/>
                        <a14:foregroundMark x1="74615" y1="88462" x2="74615" y2="88462"/>
                        <a14:foregroundMark x1="82308" y1="84615" x2="82308" y2="846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748007" y="7433306"/>
            <a:ext cx="681277" cy="681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7" name="Picture 2" descr="See original image"/>
          <p:cNvPicPr>
            <a:picLocks noChangeAspect="1" noChangeArrowheads="1"/>
          </p:cNvPicPr>
          <p:nvPr/>
        </p:nvPicPr>
        <p:blipFill>
          <a:blip r:embed="rId2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092738" y="5100415"/>
            <a:ext cx="1702196" cy="570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8" name="Picture 136"/>
          <p:cNvPicPr>
            <a:picLocks noChangeAspect="1"/>
          </p:cNvPicPr>
          <p:nvPr/>
        </p:nvPicPr>
        <p:blipFill rotWithShape="1">
          <a:blip r:embed="rId2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0812" r="50628" b="-8723"/>
          <a:stretch/>
        </p:blipFill>
        <p:spPr>
          <a:xfrm>
            <a:off x="10772527" y="6405382"/>
            <a:ext cx="1537060" cy="895205"/>
          </a:xfrm>
          <a:prstGeom prst="rect">
            <a:avLst/>
          </a:prstGeom>
        </p:spPr>
      </p:pic>
      <p:pic>
        <p:nvPicPr>
          <p:cNvPr id="151" name="Picture 150"/>
          <p:cNvPicPr>
            <a:picLocks noChangeAspect="1"/>
          </p:cNvPicPr>
          <p:nvPr/>
        </p:nvPicPr>
        <p:blipFill>
          <a:blip r:embed="rId2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39290" y="6548770"/>
            <a:ext cx="1809092" cy="66936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0994608" y="7279170"/>
            <a:ext cx="994171" cy="829995"/>
          </a:xfrm>
          <a:prstGeom prst="rect">
            <a:avLst/>
          </a:prstGeom>
        </p:spPr>
      </p:pic>
      <p:grpSp>
        <p:nvGrpSpPr>
          <p:cNvPr id="153" name="Group 152"/>
          <p:cNvGrpSpPr/>
          <p:nvPr/>
        </p:nvGrpSpPr>
        <p:grpSpPr>
          <a:xfrm>
            <a:off x="11164710" y="5731089"/>
            <a:ext cx="758118" cy="674293"/>
            <a:chOff x="11364023" y="8804685"/>
            <a:chExt cx="626544" cy="460551"/>
          </a:xfrm>
        </p:grpSpPr>
        <p:pic>
          <p:nvPicPr>
            <p:cNvPr id="155" name="Picture 23"/>
            <p:cNvPicPr>
              <a:picLocks noChangeAspect="1"/>
            </p:cNvPicPr>
            <p:nvPr/>
          </p:nvPicPr>
          <p:blipFill rotWithShape="1">
            <a:blip r:embed="rId3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1364023" y="8804685"/>
              <a:ext cx="539146" cy="377311"/>
            </a:xfrm>
            <a:prstGeom prst="rect">
              <a:avLst/>
            </a:prstGeom>
          </p:spPr>
        </p:pic>
        <p:pic>
          <p:nvPicPr>
            <p:cNvPr id="156" name="Picture 23"/>
            <p:cNvPicPr>
              <a:picLocks noChangeAspect="1"/>
            </p:cNvPicPr>
            <p:nvPr/>
          </p:nvPicPr>
          <p:blipFill rotWithShape="1">
            <a:blip r:embed="rId31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-1" t="28576" r="9577" b="25829"/>
            <a:stretch/>
          </p:blipFill>
          <p:spPr>
            <a:xfrm>
              <a:off x="11364023" y="9093199"/>
              <a:ext cx="626544" cy="172037"/>
            </a:xfrm>
            <a:prstGeom prst="rect">
              <a:avLst/>
            </a:prstGeom>
          </p:spPr>
        </p:pic>
      </p:grpSp>
      <p:grpSp>
        <p:nvGrpSpPr>
          <p:cNvPr id="126" name="Group 125"/>
          <p:cNvGrpSpPr/>
          <p:nvPr/>
        </p:nvGrpSpPr>
        <p:grpSpPr>
          <a:xfrm>
            <a:off x="1426854" y="7339702"/>
            <a:ext cx="1280510" cy="1344197"/>
            <a:chOff x="11853575" y="7369300"/>
            <a:chExt cx="1280510" cy="1344197"/>
          </a:xfrm>
        </p:grpSpPr>
        <p:sp>
          <p:nvSpPr>
            <p:cNvPr id="127" name="Oval 126"/>
            <p:cNvSpPr/>
            <p:nvPr/>
          </p:nvSpPr>
          <p:spPr>
            <a:xfrm>
              <a:off x="12110991" y="7369300"/>
              <a:ext cx="795095" cy="795021"/>
            </a:xfrm>
            <a:prstGeom prst="ellipse">
              <a:avLst/>
            </a:prstGeom>
            <a:solidFill>
              <a:srgbClr val="DD5C2D"/>
            </a:solidFill>
            <a:ln w="38100">
              <a:solidFill>
                <a:srgbClr val="212C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8" name="Group 127"/>
            <p:cNvGrpSpPr/>
            <p:nvPr/>
          </p:nvGrpSpPr>
          <p:grpSpPr>
            <a:xfrm>
              <a:off x="12144729" y="7606640"/>
              <a:ext cx="762097" cy="322032"/>
              <a:chOff x="10320403" y="2736990"/>
              <a:chExt cx="1115787" cy="471488"/>
            </a:xfrm>
          </p:grpSpPr>
          <p:sp>
            <p:nvSpPr>
              <p:cNvPr id="130" name="Can 129"/>
              <p:cNvSpPr/>
              <p:nvPr/>
            </p:nvSpPr>
            <p:spPr>
              <a:xfrm rot="16200000">
                <a:off x="10777000" y="2549287"/>
                <a:ext cx="471488" cy="846893"/>
              </a:xfrm>
              <a:prstGeom prst="can">
                <a:avLst/>
              </a:prstGeom>
              <a:solidFill>
                <a:schemeClr val="bg1"/>
              </a:solidFill>
              <a:ln>
                <a:solidFill>
                  <a:srgbClr val="212C6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Oval 98"/>
              <p:cNvSpPr/>
              <p:nvPr/>
            </p:nvSpPr>
            <p:spPr>
              <a:xfrm>
                <a:off x="10622555" y="3015558"/>
                <a:ext cx="62542" cy="6449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DD5C2D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Oval 98"/>
              <p:cNvSpPr/>
              <p:nvPr/>
            </p:nvSpPr>
            <p:spPr>
              <a:xfrm>
                <a:off x="10728162" y="3019246"/>
                <a:ext cx="62542" cy="6449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DD5C2D">
                    <a:alpha val="25000"/>
                  </a:srgb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Oval 98"/>
              <p:cNvSpPr/>
              <p:nvPr/>
            </p:nvSpPr>
            <p:spPr>
              <a:xfrm>
                <a:off x="10370525" y="3073910"/>
                <a:ext cx="62542" cy="6449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DD5C2D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Oval 98"/>
              <p:cNvSpPr/>
              <p:nvPr/>
            </p:nvSpPr>
            <p:spPr>
              <a:xfrm>
                <a:off x="10353864" y="2804287"/>
                <a:ext cx="62542" cy="6449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DD5C2D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Oval 98"/>
              <p:cNvSpPr/>
              <p:nvPr/>
            </p:nvSpPr>
            <p:spPr>
              <a:xfrm>
                <a:off x="10573753" y="2895902"/>
                <a:ext cx="62542" cy="6449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DD5C2D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Oval 98"/>
              <p:cNvSpPr/>
              <p:nvPr/>
            </p:nvSpPr>
            <p:spPr>
              <a:xfrm>
                <a:off x="10320403" y="2983309"/>
                <a:ext cx="62542" cy="6449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DD5C2D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Oval 98"/>
              <p:cNvSpPr/>
              <p:nvPr/>
            </p:nvSpPr>
            <p:spPr>
              <a:xfrm>
                <a:off x="10517862" y="3083324"/>
                <a:ext cx="62542" cy="6449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DD5C2D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Oval 98"/>
              <p:cNvSpPr/>
              <p:nvPr/>
            </p:nvSpPr>
            <p:spPr>
              <a:xfrm>
                <a:off x="10482452" y="2968242"/>
                <a:ext cx="62542" cy="64498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rgbClr val="DD5C2D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Oval 98"/>
              <p:cNvSpPr/>
              <p:nvPr/>
            </p:nvSpPr>
            <p:spPr>
              <a:xfrm>
                <a:off x="10377227" y="2884912"/>
                <a:ext cx="62542" cy="64498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rgbClr val="DD5C2D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Oval 98"/>
              <p:cNvSpPr/>
              <p:nvPr/>
            </p:nvSpPr>
            <p:spPr>
              <a:xfrm>
                <a:off x="10517862" y="2795085"/>
                <a:ext cx="62542" cy="64498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rgbClr val="DD5C2D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Oval 98"/>
              <p:cNvSpPr/>
              <p:nvPr/>
            </p:nvSpPr>
            <p:spPr>
              <a:xfrm>
                <a:off x="10901440" y="2870763"/>
                <a:ext cx="62542" cy="6449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DD5C2D">
                    <a:alpha val="25000"/>
                  </a:srgb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Oval 98"/>
              <p:cNvSpPr/>
              <p:nvPr/>
            </p:nvSpPr>
            <p:spPr>
              <a:xfrm>
                <a:off x="11091503" y="3043917"/>
                <a:ext cx="62542" cy="6449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DD5C2D">
                    <a:alpha val="25000"/>
                  </a:srgb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Oval 98"/>
              <p:cNvSpPr/>
              <p:nvPr/>
            </p:nvSpPr>
            <p:spPr>
              <a:xfrm>
                <a:off x="10932711" y="2984094"/>
                <a:ext cx="62542" cy="6449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DD5C2D">
                    <a:alpha val="25000"/>
                  </a:srgb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Oval 98"/>
              <p:cNvSpPr/>
              <p:nvPr/>
            </p:nvSpPr>
            <p:spPr>
              <a:xfrm>
                <a:off x="11178819" y="2867123"/>
                <a:ext cx="62542" cy="6449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DD5C2D">
                    <a:alpha val="25000"/>
                  </a:srgb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Oval 98"/>
              <p:cNvSpPr/>
              <p:nvPr/>
            </p:nvSpPr>
            <p:spPr>
              <a:xfrm>
                <a:off x="10800254" y="2940484"/>
                <a:ext cx="62542" cy="6449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DD5C2D">
                    <a:alpha val="25000"/>
                  </a:srgb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Oval 98"/>
              <p:cNvSpPr/>
              <p:nvPr/>
            </p:nvSpPr>
            <p:spPr>
              <a:xfrm>
                <a:off x="11030712" y="2903744"/>
                <a:ext cx="62542" cy="64498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rgbClr val="DD5C2D">
                    <a:alpha val="25000"/>
                  </a:srgb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9" name="TextBox 128"/>
            <p:cNvSpPr txBox="1"/>
            <p:nvPr/>
          </p:nvSpPr>
          <p:spPr>
            <a:xfrm>
              <a:off x="11853575" y="8159499"/>
              <a:ext cx="1280510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latin typeface="Helvetica Neue" charset="0"/>
                  <a:ea typeface="Helvetica Neue" charset="0"/>
                  <a:cs typeface="Helvetica Neue" charset="0"/>
                </a:rPr>
                <a:t>Complex Events Processing</a:t>
              </a:r>
            </a:p>
          </p:txBody>
        </p:sp>
      </p:grpSp>
      <p:grpSp>
        <p:nvGrpSpPr>
          <p:cNvPr id="157" name="Group 156"/>
          <p:cNvGrpSpPr/>
          <p:nvPr/>
        </p:nvGrpSpPr>
        <p:grpSpPr>
          <a:xfrm>
            <a:off x="587376" y="7337008"/>
            <a:ext cx="1058273" cy="1027107"/>
            <a:chOff x="3715949" y="-2394501"/>
            <a:chExt cx="1058273" cy="1027107"/>
          </a:xfrm>
        </p:grpSpPr>
        <p:sp>
          <p:nvSpPr>
            <p:cNvPr id="159" name="Oval 158"/>
            <p:cNvSpPr/>
            <p:nvPr/>
          </p:nvSpPr>
          <p:spPr>
            <a:xfrm>
              <a:off x="3836179" y="-2394501"/>
              <a:ext cx="795095" cy="795095"/>
            </a:xfrm>
            <a:prstGeom prst="ellipse">
              <a:avLst/>
            </a:prstGeom>
            <a:solidFill>
              <a:srgbClr val="DD5C2D"/>
            </a:solidFill>
            <a:ln w="38100">
              <a:solidFill>
                <a:srgbClr val="212C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Freeform 159"/>
            <p:cNvSpPr/>
            <p:nvPr/>
          </p:nvSpPr>
          <p:spPr>
            <a:xfrm>
              <a:off x="3828020" y="-2053235"/>
              <a:ext cx="118635" cy="140600"/>
            </a:xfrm>
            <a:custGeom>
              <a:avLst/>
              <a:gdLst>
                <a:gd name="connsiteX0" fmla="*/ 0 w 1414272"/>
                <a:gd name="connsiteY0" fmla="*/ 260096 h 491744"/>
                <a:gd name="connsiteX1" fmla="*/ 48768 w 1414272"/>
                <a:gd name="connsiteY1" fmla="*/ 134112 h 491744"/>
                <a:gd name="connsiteX2" fmla="*/ 89408 w 1414272"/>
                <a:gd name="connsiteY2" fmla="*/ 329184 h 491744"/>
                <a:gd name="connsiteX3" fmla="*/ 146304 w 1414272"/>
                <a:gd name="connsiteY3" fmla="*/ 44704 h 491744"/>
                <a:gd name="connsiteX4" fmla="*/ 182880 w 1414272"/>
                <a:gd name="connsiteY4" fmla="*/ 191008 h 491744"/>
                <a:gd name="connsiteX5" fmla="*/ 231648 w 1414272"/>
                <a:gd name="connsiteY5" fmla="*/ 0 h 491744"/>
                <a:gd name="connsiteX6" fmla="*/ 251968 w 1414272"/>
                <a:gd name="connsiteY6" fmla="*/ 280416 h 491744"/>
                <a:gd name="connsiteX7" fmla="*/ 292608 w 1414272"/>
                <a:gd name="connsiteY7" fmla="*/ 162560 h 491744"/>
                <a:gd name="connsiteX8" fmla="*/ 333248 w 1414272"/>
                <a:gd name="connsiteY8" fmla="*/ 357632 h 491744"/>
                <a:gd name="connsiteX9" fmla="*/ 382016 w 1414272"/>
                <a:gd name="connsiteY9" fmla="*/ 150368 h 491744"/>
                <a:gd name="connsiteX10" fmla="*/ 398272 w 1414272"/>
                <a:gd name="connsiteY10" fmla="*/ 251968 h 491744"/>
                <a:gd name="connsiteX11" fmla="*/ 451104 w 1414272"/>
                <a:gd name="connsiteY11" fmla="*/ 73152 h 491744"/>
                <a:gd name="connsiteX12" fmla="*/ 495808 w 1414272"/>
                <a:gd name="connsiteY12" fmla="*/ 312928 h 491744"/>
                <a:gd name="connsiteX13" fmla="*/ 536448 w 1414272"/>
                <a:gd name="connsiteY13" fmla="*/ 146304 h 491744"/>
                <a:gd name="connsiteX14" fmla="*/ 552704 w 1414272"/>
                <a:gd name="connsiteY14" fmla="*/ 243840 h 491744"/>
                <a:gd name="connsiteX15" fmla="*/ 589280 w 1414272"/>
                <a:gd name="connsiteY15" fmla="*/ 101600 h 491744"/>
                <a:gd name="connsiteX16" fmla="*/ 601472 w 1414272"/>
                <a:gd name="connsiteY16" fmla="*/ 195072 h 491744"/>
                <a:gd name="connsiteX17" fmla="*/ 625856 w 1414272"/>
                <a:gd name="connsiteY17" fmla="*/ 134112 h 491744"/>
                <a:gd name="connsiteX18" fmla="*/ 654304 w 1414272"/>
                <a:gd name="connsiteY18" fmla="*/ 268224 h 491744"/>
                <a:gd name="connsiteX19" fmla="*/ 694944 w 1414272"/>
                <a:gd name="connsiteY19" fmla="*/ 138176 h 491744"/>
                <a:gd name="connsiteX20" fmla="*/ 739648 w 1414272"/>
                <a:gd name="connsiteY20" fmla="*/ 337312 h 491744"/>
                <a:gd name="connsiteX21" fmla="*/ 772160 w 1414272"/>
                <a:gd name="connsiteY21" fmla="*/ 125984 h 491744"/>
                <a:gd name="connsiteX22" fmla="*/ 812800 w 1414272"/>
                <a:gd name="connsiteY22" fmla="*/ 280416 h 491744"/>
                <a:gd name="connsiteX23" fmla="*/ 845312 w 1414272"/>
                <a:gd name="connsiteY23" fmla="*/ 170688 h 491744"/>
                <a:gd name="connsiteX24" fmla="*/ 869696 w 1414272"/>
                <a:gd name="connsiteY24" fmla="*/ 308864 h 491744"/>
                <a:gd name="connsiteX25" fmla="*/ 894080 w 1414272"/>
                <a:gd name="connsiteY25" fmla="*/ 195072 h 491744"/>
                <a:gd name="connsiteX26" fmla="*/ 934720 w 1414272"/>
                <a:gd name="connsiteY26" fmla="*/ 382016 h 491744"/>
                <a:gd name="connsiteX27" fmla="*/ 975360 w 1414272"/>
                <a:gd name="connsiteY27" fmla="*/ 60960 h 491744"/>
                <a:gd name="connsiteX28" fmla="*/ 1007872 w 1414272"/>
                <a:gd name="connsiteY28" fmla="*/ 292608 h 491744"/>
                <a:gd name="connsiteX29" fmla="*/ 1036320 w 1414272"/>
                <a:gd name="connsiteY29" fmla="*/ 154432 h 491744"/>
                <a:gd name="connsiteX30" fmla="*/ 1076960 w 1414272"/>
                <a:gd name="connsiteY30" fmla="*/ 357632 h 491744"/>
                <a:gd name="connsiteX31" fmla="*/ 1117600 w 1414272"/>
                <a:gd name="connsiteY31" fmla="*/ 48768 h 491744"/>
                <a:gd name="connsiteX32" fmla="*/ 1174496 w 1414272"/>
                <a:gd name="connsiteY32" fmla="*/ 491744 h 491744"/>
                <a:gd name="connsiteX33" fmla="*/ 1198880 w 1414272"/>
                <a:gd name="connsiteY33" fmla="*/ 207264 h 491744"/>
                <a:gd name="connsiteX34" fmla="*/ 1235456 w 1414272"/>
                <a:gd name="connsiteY34" fmla="*/ 329184 h 491744"/>
                <a:gd name="connsiteX35" fmla="*/ 1288288 w 1414272"/>
                <a:gd name="connsiteY35" fmla="*/ 81280 h 491744"/>
                <a:gd name="connsiteX36" fmla="*/ 1337056 w 1414272"/>
                <a:gd name="connsiteY36" fmla="*/ 467360 h 491744"/>
                <a:gd name="connsiteX37" fmla="*/ 1385824 w 1414272"/>
                <a:gd name="connsiteY37" fmla="*/ 207264 h 491744"/>
                <a:gd name="connsiteX38" fmla="*/ 1414272 w 1414272"/>
                <a:gd name="connsiteY38" fmla="*/ 333248 h 491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414272" h="491744">
                  <a:moveTo>
                    <a:pt x="0" y="260096"/>
                  </a:moveTo>
                  <a:lnTo>
                    <a:pt x="48768" y="134112"/>
                  </a:lnTo>
                  <a:lnTo>
                    <a:pt x="89408" y="329184"/>
                  </a:lnTo>
                  <a:lnTo>
                    <a:pt x="146304" y="44704"/>
                  </a:lnTo>
                  <a:lnTo>
                    <a:pt x="182880" y="191008"/>
                  </a:lnTo>
                  <a:lnTo>
                    <a:pt x="231648" y="0"/>
                  </a:lnTo>
                  <a:lnTo>
                    <a:pt x="251968" y="280416"/>
                  </a:lnTo>
                  <a:lnTo>
                    <a:pt x="292608" y="162560"/>
                  </a:lnTo>
                  <a:lnTo>
                    <a:pt x="333248" y="357632"/>
                  </a:lnTo>
                  <a:lnTo>
                    <a:pt x="382016" y="150368"/>
                  </a:lnTo>
                  <a:lnTo>
                    <a:pt x="398272" y="251968"/>
                  </a:lnTo>
                  <a:lnTo>
                    <a:pt x="451104" y="73152"/>
                  </a:lnTo>
                  <a:lnTo>
                    <a:pt x="495808" y="312928"/>
                  </a:lnTo>
                  <a:lnTo>
                    <a:pt x="536448" y="146304"/>
                  </a:lnTo>
                  <a:lnTo>
                    <a:pt x="552704" y="243840"/>
                  </a:lnTo>
                  <a:lnTo>
                    <a:pt x="589280" y="101600"/>
                  </a:lnTo>
                  <a:lnTo>
                    <a:pt x="601472" y="195072"/>
                  </a:lnTo>
                  <a:lnTo>
                    <a:pt x="625856" y="134112"/>
                  </a:lnTo>
                  <a:lnTo>
                    <a:pt x="654304" y="268224"/>
                  </a:lnTo>
                  <a:lnTo>
                    <a:pt x="694944" y="138176"/>
                  </a:lnTo>
                  <a:lnTo>
                    <a:pt x="739648" y="337312"/>
                  </a:lnTo>
                  <a:lnTo>
                    <a:pt x="772160" y="125984"/>
                  </a:lnTo>
                  <a:lnTo>
                    <a:pt x="812800" y="280416"/>
                  </a:lnTo>
                  <a:lnTo>
                    <a:pt x="845312" y="170688"/>
                  </a:lnTo>
                  <a:lnTo>
                    <a:pt x="869696" y="308864"/>
                  </a:lnTo>
                  <a:lnTo>
                    <a:pt x="894080" y="195072"/>
                  </a:lnTo>
                  <a:lnTo>
                    <a:pt x="934720" y="382016"/>
                  </a:lnTo>
                  <a:lnTo>
                    <a:pt x="975360" y="60960"/>
                  </a:lnTo>
                  <a:lnTo>
                    <a:pt x="1007872" y="292608"/>
                  </a:lnTo>
                  <a:lnTo>
                    <a:pt x="1036320" y="154432"/>
                  </a:lnTo>
                  <a:lnTo>
                    <a:pt x="1076960" y="357632"/>
                  </a:lnTo>
                  <a:lnTo>
                    <a:pt x="1117600" y="48768"/>
                  </a:lnTo>
                  <a:lnTo>
                    <a:pt x="1174496" y="491744"/>
                  </a:lnTo>
                  <a:lnTo>
                    <a:pt x="1198880" y="207264"/>
                  </a:lnTo>
                  <a:lnTo>
                    <a:pt x="1235456" y="329184"/>
                  </a:lnTo>
                  <a:lnTo>
                    <a:pt x="1288288" y="81280"/>
                  </a:lnTo>
                  <a:lnTo>
                    <a:pt x="1337056" y="467360"/>
                  </a:lnTo>
                  <a:lnTo>
                    <a:pt x="1385824" y="207264"/>
                  </a:lnTo>
                  <a:lnTo>
                    <a:pt x="1414272" y="333248"/>
                  </a:lnTo>
                </a:path>
              </a:pathLst>
            </a:custGeom>
            <a:noFill/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Freeform 162"/>
            <p:cNvSpPr/>
            <p:nvPr/>
          </p:nvSpPr>
          <p:spPr>
            <a:xfrm>
              <a:off x="3936716" y="-2025429"/>
              <a:ext cx="581437" cy="140600"/>
            </a:xfrm>
            <a:custGeom>
              <a:avLst/>
              <a:gdLst>
                <a:gd name="connsiteX0" fmla="*/ 0 w 1414272"/>
                <a:gd name="connsiteY0" fmla="*/ 260096 h 491744"/>
                <a:gd name="connsiteX1" fmla="*/ 48768 w 1414272"/>
                <a:gd name="connsiteY1" fmla="*/ 134112 h 491744"/>
                <a:gd name="connsiteX2" fmla="*/ 89408 w 1414272"/>
                <a:gd name="connsiteY2" fmla="*/ 329184 h 491744"/>
                <a:gd name="connsiteX3" fmla="*/ 146304 w 1414272"/>
                <a:gd name="connsiteY3" fmla="*/ 44704 h 491744"/>
                <a:gd name="connsiteX4" fmla="*/ 182880 w 1414272"/>
                <a:gd name="connsiteY4" fmla="*/ 191008 h 491744"/>
                <a:gd name="connsiteX5" fmla="*/ 231648 w 1414272"/>
                <a:gd name="connsiteY5" fmla="*/ 0 h 491744"/>
                <a:gd name="connsiteX6" fmla="*/ 251968 w 1414272"/>
                <a:gd name="connsiteY6" fmla="*/ 280416 h 491744"/>
                <a:gd name="connsiteX7" fmla="*/ 292608 w 1414272"/>
                <a:gd name="connsiteY7" fmla="*/ 162560 h 491744"/>
                <a:gd name="connsiteX8" fmla="*/ 333248 w 1414272"/>
                <a:gd name="connsiteY8" fmla="*/ 357632 h 491744"/>
                <a:gd name="connsiteX9" fmla="*/ 382016 w 1414272"/>
                <a:gd name="connsiteY9" fmla="*/ 150368 h 491744"/>
                <a:gd name="connsiteX10" fmla="*/ 398272 w 1414272"/>
                <a:gd name="connsiteY10" fmla="*/ 251968 h 491744"/>
                <a:gd name="connsiteX11" fmla="*/ 451104 w 1414272"/>
                <a:gd name="connsiteY11" fmla="*/ 73152 h 491744"/>
                <a:gd name="connsiteX12" fmla="*/ 495808 w 1414272"/>
                <a:gd name="connsiteY12" fmla="*/ 312928 h 491744"/>
                <a:gd name="connsiteX13" fmla="*/ 536448 w 1414272"/>
                <a:gd name="connsiteY13" fmla="*/ 146304 h 491744"/>
                <a:gd name="connsiteX14" fmla="*/ 552704 w 1414272"/>
                <a:gd name="connsiteY14" fmla="*/ 243840 h 491744"/>
                <a:gd name="connsiteX15" fmla="*/ 589280 w 1414272"/>
                <a:gd name="connsiteY15" fmla="*/ 101600 h 491744"/>
                <a:gd name="connsiteX16" fmla="*/ 601472 w 1414272"/>
                <a:gd name="connsiteY16" fmla="*/ 195072 h 491744"/>
                <a:gd name="connsiteX17" fmla="*/ 625856 w 1414272"/>
                <a:gd name="connsiteY17" fmla="*/ 134112 h 491744"/>
                <a:gd name="connsiteX18" fmla="*/ 654304 w 1414272"/>
                <a:gd name="connsiteY18" fmla="*/ 268224 h 491744"/>
                <a:gd name="connsiteX19" fmla="*/ 694944 w 1414272"/>
                <a:gd name="connsiteY19" fmla="*/ 138176 h 491744"/>
                <a:gd name="connsiteX20" fmla="*/ 739648 w 1414272"/>
                <a:gd name="connsiteY20" fmla="*/ 337312 h 491744"/>
                <a:gd name="connsiteX21" fmla="*/ 772160 w 1414272"/>
                <a:gd name="connsiteY21" fmla="*/ 125984 h 491744"/>
                <a:gd name="connsiteX22" fmla="*/ 812800 w 1414272"/>
                <a:gd name="connsiteY22" fmla="*/ 280416 h 491744"/>
                <a:gd name="connsiteX23" fmla="*/ 845312 w 1414272"/>
                <a:gd name="connsiteY23" fmla="*/ 170688 h 491744"/>
                <a:gd name="connsiteX24" fmla="*/ 869696 w 1414272"/>
                <a:gd name="connsiteY24" fmla="*/ 308864 h 491744"/>
                <a:gd name="connsiteX25" fmla="*/ 894080 w 1414272"/>
                <a:gd name="connsiteY25" fmla="*/ 195072 h 491744"/>
                <a:gd name="connsiteX26" fmla="*/ 934720 w 1414272"/>
                <a:gd name="connsiteY26" fmla="*/ 382016 h 491744"/>
                <a:gd name="connsiteX27" fmla="*/ 975360 w 1414272"/>
                <a:gd name="connsiteY27" fmla="*/ 60960 h 491744"/>
                <a:gd name="connsiteX28" fmla="*/ 1007872 w 1414272"/>
                <a:gd name="connsiteY28" fmla="*/ 292608 h 491744"/>
                <a:gd name="connsiteX29" fmla="*/ 1036320 w 1414272"/>
                <a:gd name="connsiteY29" fmla="*/ 154432 h 491744"/>
                <a:gd name="connsiteX30" fmla="*/ 1076960 w 1414272"/>
                <a:gd name="connsiteY30" fmla="*/ 357632 h 491744"/>
                <a:gd name="connsiteX31" fmla="*/ 1117600 w 1414272"/>
                <a:gd name="connsiteY31" fmla="*/ 48768 h 491744"/>
                <a:gd name="connsiteX32" fmla="*/ 1174496 w 1414272"/>
                <a:gd name="connsiteY32" fmla="*/ 491744 h 491744"/>
                <a:gd name="connsiteX33" fmla="*/ 1198880 w 1414272"/>
                <a:gd name="connsiteY33" fmla="*/ 207264 h 491744"/>
                <a:gd name="connsiteX34" fmla="*/ 1235456 w 1414272"/>
                <a:gd name="connsiteY34" fmla="*/ 329184 h 491744"/>
                <a:gd name="connsiteX35" fmla="*/ 1288288 w 1414272"/>
                <a:gd name="connsiteY35" fmla="*/ 81280 h 491744"/>
                <a:gd name="connsiteX36" fmla="*/ 1337056 w 1414272"/>
                <a:gd name="connsiteY36" fmla="*/ 467360 h 491744"/>
                <a:gd name="connsiteX37" fmla="*/ 1385824 w 1414272"/>
                <a:gd name="connsiteY37" fmla="*/ 207264 h 491744"/>
                <a:gd name="connsiteX38" fmla="*/ 1414272 w 1414272"/>
                <a:gd name="connsiteY38" fmla="*/ 333248 h 491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414272" h="491744">
                  <a:moveTo>
                    <a:pt x="0" y="260096"/>
                  </a:moveTo>
                  <a:lnTo>
                    <a:pt x="48768" y="134112"/>
                  </a:lnTo>
                  <a:lnTo>
                    <a:pt x="89408" y="329184"/>
                  </a:lnTo>
                  <a:lnTo>
                    <a:pt x="146304" y="44704"/>
                  </a:lnTo>
                  <a:lnTo>
                    <a:pt x="182880" y="191008"/>
                  </a:lnTo>
                  <a:lnTo>
                    <a:pt x="231648" y="0"/>
                  </a:lnTo>
                  <a:lnTo>
                    <a:pt x="251968" y="280416"/>
                  </a:lnTo>
                  <a:lnTo>
                    <a:pt x="292608" y="162560"/>
                  </a:lnTo>
                  <a:lnTo>
                    <a:pt x="333248" y="357632"/>
                  </a:lnTo>
                  <a:lnTo>
                    <a:pt x="382016" y="150368"/>
                  </a:lnTo>
                  <a:lnTo>
                    <a:pt x="398272" y="251968"/>
                  </a:lnTo>
                  <a:lnTo>
                    <a:pt x="451104" y="73152"/>
                  </a:lnTo>
                  <a:lnTo>
                    <a:pt x="495808" y="312928"/>
                  </a:lnTo>
                  <a:lnTo>
                    <a:pt x="536448" y="146304"/>
                  </a:lnTo>
                  <a:lnTo>
                    <a:pt x="552704" y="243840"/>
                  </a:lnTo>
                  <a:lnTo>
                    <a:pt x="589280" y="101600"/>
                  </a:lnTo>
                  <a:lnTo>
                    <a:pt x="601472" y="195072"/>
                  </a:lnTo>
                  <a:lnTo>
                    <a:pt x="625856" y="134112"/>
                  </a:lnTo>
                  <a:lnTo>
                    <a:pt x="654304" y="268224"/>
                  </a:lnTo>
                  <a:lnTo>
                    <a:pt x="694944" y="138176"/>
                  </a:lnTo>
                  <a:lnTo>
                    <a:pt x="739648" y="337312"/>
                  </a:lnTo>
                  <a:lnTo>
                    <a:pt x="772160" y="125984"/>
                  </a:lnTo>
                  <a:lnTo>
                    <a:pt x="812800" y="280416"/>
                  </a:lnTo>
                  <a:lnTo>
                    <a:pt x="845312" y="170688"/>
                  </a:lnTo>
                  <a:lnTo>
                    <a:pt x="869696" y="308864"/>
                  </a:lnTo>
                  <a:lnTo>
                    <a:pt x="894080" y="195072"/>
                  </a:lnTo>
                  <a:lnTo>
                    <a:pt x="934720" y="382016"/>
                  </a:lnTo>
                  <a:lnTo>
                    <a:pt x="975360" y="60960"/>
                  </a:lnTo>
                  <a:lnTo>
                    <a:pt x="1007872" y="292608"/>
                  </a:lnTo>
                  <a:lnTo>
                    <a:pt x="1036320" y="154432"/>
                  </a:lnTo>
                  <a:lnTo>
                    <a:pt x="1076960" y="357632"/>
                  </a:lnTo>
                  <a:lnTo>
                    <a:pt x="1117600" y="48768"/>
                  </a:lnTo>
                  <a:lnTo>
                    <a:pt x="1174496" y="491744"/>
                  </a:lnTo>
                  <a:lnTo>
                    <a:pt x="1198880" y="207264"/>
                  </a:lnTo>
                  <a:lnTo>
                    <a:pt x="1235456" y="329184"/>
                  </a:lnTo>
                  <a:lnTo>
                    <a:pt x="1288288" y="81280"/>
                  </a:lnTo>
                  <a:lnTo>
                    <a:pt x="1337056" y="467360"/>
                  </a:lnTo>
                  <a:lnTo>
                    <a:pt x="1385824" y="207264"/>
                  </a:lnTo>
                  <a:lnTo>
                    <a:pt x="1414272" y="333248"/>
                  </a:lnTo>
                </a:path>
              </a:pathLst>
            </a:custGeom>
            <a:noFill/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Freeform 163"/>
            <p:cNvSpPr/>
            <p:nvPr/>
          </p:nvSpPr>
          <p:spPr>
            <a:xfrm>
              <a:off x="4518154" y="-2025622"/>
              <a:ext cx="118635" cy="140600"/>
            </a:xfrm>
            <a:custGeom>
              <a:avLst/>
              <a:gdLst>
                <a:gd name="connsiteX0" fmla="*/ 0 w 1414272"/>
                <a:gd name="connsiteY0" fmla="*/ 260096 h 491744"/>
                <a:gd name="connsiteX1" fmla="*/ 48768 w 1414272"/>
                <a:gd name="connsiteY1" fmla="*/ 134112 h 491744"/>
                <a:gd name="connsiteX2" fmla="*/ 89408 w 1414272"/>
                <a:gd name="connsiteY2" fmla="*/ 329184 h 491744"/>
                <a:gd name="connsiteX3" fmla="*/ 146304 w 1414272"/>
                <a:gd name="connsiteY3" fmla="*/ 44704 h 491744"/>
                <a:gd name="connsiteX4" fmla="*/ 182880 w 1414272"/>
                <a:gd name="connsiteY4" fmla="*/ 191008 h 491744"/>
                <a:gd name="connsiteX5" fmla="*/ 231648 w 1414272"/>
                <a:gd name="connsiteY5" fmla="*/ 0 h 491744"/>
                <a:gd name="connsiteX6" fmla="*/ 251968 w 1414272"/>
                <a:gd name="connsiteY6" fmla="*/ 280416 h 491744"/>
                <a:gd name="connsiteX7" fmla="*/ 292608 w 1414272"/>
                <a:gd name="connsiteY7" fmla="*/ 162560 h 491744"/>
                <a:gd name="connsiteX8" fmla="*/ 333248 w 1414272"/>
                <a:gd name="connsiteY8" fmla="*/ 357632 h 491744"/>
                <a:gd name="connsiteX9" fmla="*/ 382016 w 1414272"/>
                <a:gd name="connsiteY9" fmla="*/ 150368 h 491744"/>
                <a:gd name="connsiteX10" fmla="*/ 398272 w 1414272"/>
                <a:gd name="connsiteY10" fmla="*/ 251968 h 491744"/>
                <a:gd name="connsiteX11" fmla="*/ 451104 w 1414272"/>
                <a:gd name="connsiteY11" fmla="*/ 73152 h 491744"/>
                <a:gd name="connsiteX12" fmla="*/ 495808 w 1414272"/>
                <a:gd name="connsiteY12" fmla="*/ 312928 h 491744"/>
                <a:gd name="connsiteX13" fmla="*/ 536448 w 1414272"/>
                <a:gd name="connsiteY13" fmla="*/ 146304 h 491744"/>
                <a:gd name="connsiteX14" fmla="*/ 552704 w 1414272"/>
                <a:gd name="connsiteY14" fmla="*/ 243840 h 491744"/>
                <a:gd name="connsiteX15" fmla="*/ 589280 w 1414272"/>
                <a:gd name="connsiteY15" fmla="*/ 101600 h 491744"/>
                <a:gd name="connsiteX16" fmla="*/ 601472 w 1414272"/>
                <a:gd name="connsiteY16" fmla="*/ 195072 h 491744"/>
                <a:gd name="connsiteX17" fmla="*/ 625856 w 1414272"/>
                <a:gd name="connsiteY17" fmla="*/ 134112 h 491744"/>
                <a:gd name="connsiteX18" fmla="*/ 654304 w 1414272"/>
                <a:gd name="connsiteY18" fmla="*/ 268224 h 491744"/>
                <a:gd name="connsiteX19" fmla="*/ 694944 w 1414272"/>
                <a:gd name="connsiteY19" fmla="*/ 138176 h 491744"/>
                <a:gd name="connsiteX20" fmla="*/ 739648 w 1414272"/>
                <a:gd name="connsiteY20" fmla="*/ 337312 h 491744"/>
                <a:gd name="connsiteX21" fmla="*/ 772160 w 1414272"/>
                <a:gd name="connsiteY21" fmla="*/ 125984 h 491744"/>
                <a:gd name="connsiteX22" fmla="*/ 812800 w 1414272"/>
                <a:gd name="connsiteY22" fmla="*/ 280416 h 491744"/>
                <a:gd name="connsiteX23" fmla="*/ 845312 w 1414272"/>
                <a:gd name="connsiteY23" fmla="*/ 170688 h 491744"/>
                <a:gd name="connsiteX24" fmla="*/ 869696 w 1414272"/>
                <a:gd name="connsiteY24" fmla="*/ 308864 h 491744"/>
                <a:gd name="connsiteX25" fmla="*/ 894080 w 1414272"/>
                <a:gd name="connsiteY25" fmla="*/ 195072 h 491744"/>
                <a:gd name="connsiteX26" fmla="*/ 934720 w 1414272"/>
                <a:gd name="connsiteY26" fmla="*/ 382016 h 491744"/>
                <a:gd name="connsiteX27" fmla="*/ 975360 w 1414272"/>
                <a:gd name="connsiteY27" fmla="*/ 60960 h 491744"/>
                <a:gd name="connsiteX28" fmla="*/ 1007872 w 1414272"/>
                <a:gd name="connsiteY28" fmla="*/ 292608 h 491744"/>
                <a:gd name="connsiteX29" fmla="*/ 1036320 w 1414272"/>
                <a:gd name="connsiteY29" fmla="*/ 154432 h 491744"/>
                <a:gd name="connsiteX30" fmla="*/ 1076960 w 1414272"/>
                <a:gd name="connsiteY30" fmla="*/ 357632 h 491744"/>
                <a:gd name="connsiteX31" fmla="*/ 1117600 w 1414272"/>
                <a:gd name="connsiteY31" fmla="*/ 48768 h 491744"/>
                <a:gd name="connsiteX32" fmla="*/ 1174496 w 1414272"/>
                <a:gd name="connsiteY32" fmla="*/ 491744 h 491744"/>
                <a:gd name="connsiteX33" fmla="*/ 1198880 w 1414272"/>
                <a:gd name="connsiteY33" fmla="*/ 207264 h 491744"/>
                <a:gd name="connsiteX34" fmla="*/ 1235456 w 1414272"/>
                <a:gd name="connsiteY34" fmla="*/ 329184 h 491744"/>
                <a:gd name="connsiteX35" fmla="*/ 1288288 w 1414272"/>
                <a:gd name="connsiteY35" fmla="*/ 81280 h 491744"/>
                <a:gd name="connsiteX36" fmla="*/ 1337056 w 1414272"/>
                <a:gd name="connsiteY36" fmla="*/ 467360 h 491744"/>
                <a:gd name="connsiteX37" fmla="*/ 1385824 w 1414272"/>
                <a:gd name="connsiteY37" fmla="*/ 207264 h 491744"/>
                <a:gd name="connsiteX38" fmla="*/ 1414272 w 1414272"/>
                <a:gd name="connsiteY38" fmla="*/ 333248 h 491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414272" h="491744">
                  <a:moveTo>
                    <a:pt x="0" y="260096"/>
                  </a:moveTo>
                  <a:lnTo>
                    <a:pt x="48768" y="134112"/>
                  </a:lnTo>
                  <a:lnTo>
                    <a:pt x="89408" y="329184"/>
                  </a:lnTo>
                  <a:lnTo>
                    <a:pt x="146304" y="44704"/>
                  </a:lnTo>
                  <a:lnTo>
                    <a:pt x="182880" y="191008"/>
                  </a:lnTo>
                  <a:lnTo>
                    <a:pt x="231648" y="0"/>
                  </a:lnTo>
                  <a:lnTo>
                    <a:pt x="251968" y="280416"/>
                  </a:lnTo>
                  <a:lnTo>
                    <a:pt x="292608" y="162560"/>
                  </a:lnTo>
                  <a:lnTo>
                    <a:pt x="333248" y="357632"/>
                  </a:lnTo>
                  <a:lnTo>
                    <a:pt x="382016" y="150368"/>
                  </a:lnTo>
                  <a:lnTo>
                    <a:pt x="398272" y="251968"/>
                  </a:lnTo>
                  <a:lnTo>
                    <a:pt x="451104" y="73152"/>
                  </a:lnTo>
                  <a:lnTo>
                    <a:pt x="495808" y="312928"/>
                  </a:lnTo>
                  <a:lnTo>
                    <a:pt x="536448" y="146304"/>
                  </a:lnTo>
                  <a:lnTo>
                    <a:pt x="552704" y="243840"/>
                  </a:lnTo>
                  <a:lnTo>
                    <a:pt x="589280" y="101600"/>
                  </a:lnTo>
                  <a:lnTo>
                    <a:pt x="601472" y="195072"/>
                  </a:lnTo>
                  <a:lnTo>
                    <a:pt x="625856" y="134112"/>
                  </a:lnTo>
                  <a:lnTo>
                    <a:pt x="654304" y="268224"/>
                  </a:lnTo>
                  <a:lnTo>
                    <a:pt x="694944" y="138176"/>
                  </a:lnTo>
                  <a:lnTo>
                    <a:pt x="739648" y="337312"/>
                  </a:lnTo>
                  <a:lnTo>
                    <a:pt x="772160" y="125984"/>
                  </a:lnTo>
                  <a:lnTo>
                    <a:pt x="812800" y="280416"/>
                  </a:lnTo>
                  <a:lnTo>
                    <a:pt x="845312" y="170688"/>
                  </a:lnTo>
                  <a:lnTo>
                    <a:pt x="869696" y="308864"/>
                  </a:lnTo>
                  <a:lnTo>
                    <a:pt x="894080" y="195072"/>
                  </a:lnTo>
                  <a:lnTo>
                    <a:pt x="934720" y="382016"/>
                  </a:lnTo>
                  <a:lnTo>
                    <a:pt x="975360" y="60960"/>
                  </a:lnTo>
                  <a:lnTo>
                    <a:pt x="1007872" y="292608"/>
                  </a:lnTo>
                  <a:lnTo>
                    <a:pt x="1036320" y="154432"/>
                  </a:lnTo>
                  <a:lnTo>
                    <a:pt x="1076960" y="357632"/>
                  </a:lnTo>
                  <a:lnTo>
                    <a:pt x="1117600" y="48768"/>
                  </a:lnTo>
                  <a:lnTo>
                    <a:pt x="1174496" y="491744"/>
                  </a:lnTo>
                  <a:lnTo>
                    <a:pt x="1198880" y="207264"/>
                  </a:lnTo>
                  <a:lnTo>
                    <a:pt x="1235456" y="329184"/>
                  </a:lnTo>
                  <a:lnTo>
                    <a:pt x="1288288" y="81280"/>
                  </a:lnTo>
                  <a:lnTo>
                    <a:pt x="1337056" y="467360"/>
                  </a:lnTo>
                  <a:lnTo>
                    <a:pt x="1385824" y="207264"/>
                  </a:lnTo>
                  <a:lnTo>
                    <a:pt x="1414272" y="333248"/>
                  </a:lnTo>
                </a:path>
              </a:pathLst>
            </a:custGeom>
            <a:noFill/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5" name="Picture 164"/>
            <p:cNvPicPr>
              <a:picLocks noChangeAspect="1"/>
            </p:cNvPicPr>
            <p:nvPr/>
          </p:nvPicPr>
          <p:blipFill>
            <a:blip r:embed="rId32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3">
                      <a14:imgEffect>
                        <a14:backgroundRemoval t="9585" b="89617" l="0" r="100000"/>
                      </a14:imgEffect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915922" y="-2323987"/>
              <a:ext cx="632965" cy="632965"/>
            </a:xfrm>
            <a:prstGeom prst="rect">
              <a:avLst/>
            </a:prstGeom>
            <a:noFill/>
          </p:spPr>
        </p:pic>
        <p:sp>
          <p:nvSpPr>
            <p:cNvPr id="167" name="TextBox 166"/>
            <p:cNvSpPr txBox="1"/>
            <p:nvPr/>
          </p:nvSpPr>
          <p:spPr>
            <a:xfrm>
              <a:off x="3715949" y="-1613615"/>
              <a:ext cx="105827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latin typeface="Helvetica Neue" charset="0"/>
                  <a:ea typeface="Helvetica Neue" charset="0"/>
                  <a:cs typeface="Helvetica Neue" charset="0"/>
                </a:rPr>
                <a:t>Monitoring</a:t>
              </a:r>
            </a:p>
          </p:txBody>
        </p:sp>
      </p:grpSp>
      <p:grpSp>
        <p:nvGrpSpPr>
          <p:cNvPr id="168" name="Group 167"/>
          <p:cNvGrpSpPr/>
          <p:nvPr/>
        </p:nvGrpSpPr>
        <p:grpSpPr>
          <a:xfrm>
            <a:off x="2547330" y="7333498"/>
            <a:ext cx="906648" cy="1041316"/>
            <a:chOff x="3524540" y="8120752"/>
            <a:chExt cx="906648" cy="1041316"/>
          </a:xfrm>
        </p:grpSpPr>
        <p:grpSp>
          <p:nvGrpSpPr>
            <p:cNvPr id="169" name="Group 168"/>
            <p:cNvGrpSpPr/>
            <p:nvPr/>
          </p:nvGrpSpPr>
          <p:grpSpPr>
            <a:xfrm>
              <a:off x="3524540" y="8120752"/>
              <a:ext cx="906648" cy="1041316"/>
              <a:chOff x="1982515" y="5976494"/>
              <a:chExt cx="906648" cy="1041316"/>
            </a:xfrm>
          </p:grpSpPr>
          <p:sp>
            <p:nvSpPr>
              <p:cNvPr id="172" name="Oval 171"/>
              <p:cNvSpPr/>
              <p:nvPr/>
            </p:nvSpPr>
            <p:spPr>
              <a:xfrm>
                <a:off x="2045603" y="5976494"/>
                <a:ext cx="795095" cy="795095"/>
              </a:xfrm>
              <a:prstGeom prst="ellipse">
                <a:avLst/>
              </a:prstGeom>
              <a:solidFill>
                <a:srgbClr val="DD5C2D"/>
              </a:solidFill>
              <a:ln w="38100">
                <a:solidFill>
                  <a:srgbClr val="212C6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3" name="TextBox 172"/>
              <p:cNvSpPr txBox="1"/>
              <p:nvPr/>
            </p:nvSpPr>
            <p:spPr>
              <a:xfrm>
                <a:off x="1982515" y="6771589"/>
                <a:ext cx="906648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b="1" dirty="0">
                    <a:latin typeface="Helvetica Neue" charset="0"/>
                    <a:ea typeface="Helvetica Neue" charset="0"/>
                    <a:cs typeface="Helvetica Neue" charset="0"/>
                  </a:rPr>
                  <a:t>Rules</a:t>
                </a:r>
              </a:p>
            </p:txBody>
          </p:sp>
        </p:grpSp>
        <p:sp>
          <p:nvSpPr>
            <p:cNvPr id="170" name="Document 169"/>
            <p:cNvSpPr/>
            <p:nvPr/>
          </p:nvSpPr>
          <p:spPr>
            <a:xfrm>
              <a:off x="3779843" y="8278100"/>
              <a:ext cx="410664" cy="509100"/>
            </a:xfrm>
            <a:prstGeom prst="flowChartDocument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1" name="Picture 170"/>
            <p:cNvPicPr>
              <a:picLocks noChangeAspect="1"/>
            </p:cNvPicPr>
            <p:nvPr/>
          </p:nvPicPr>
          <p:blipFill>
            <a:blip r:embed="rId34">
              <a:duotone>
                <a:schemeClr val="accent1">
                  <a:shade val="45000"/>
                  <a:satMod val="135000"/>
                </a:schemeClr>
                <a:prstClr val="white"/>
              </a:duotone>
              <a:extLst/>
            </a:blip>
            <a:stretch>
              <a:fillRect/>
            </a:stretch>
          </p:blipFill>
          <p:spPr>
            <a:xfrm rot="10800000">
              <a:off x="3837698" y="8374146"/>
              <a:ext cx="338766" cy="338766"/>
            </a:xfrm>
            <a:prstGeom prst="rect">
              <a:avLst/>
            </a:prstGeom>
          </p:spPr>
        </p:pic>
      </p:grpSp>
      <p:sp>
        <p:nvSpPr>
          <p:cNvPr id="2" name="ZoneTexte 1"/>
          <p:cNvSpPr txBox="1"/>
          <p:nvPr/>
        </p:nvSpPr>
        <p:spPr>
          <a:xfrm>
            <a:off x="8440768" y="1823417"/>
            <a:ext cx="423020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kern="1200" dirty="0">
                <a:solidFill>
                  <a:srgbClr val="253A65"/>
                </a:solidFill>
                <a:latin typeface="Helvetica Neue"/>
                <a:ea typeface="+mj-ea"/>
                <a:cs typeface="Helvetica Neue"/>
              </a:rPr>
              <a:t>Automation in the Clouds of both Workloads and Services</a:t>
            </a:r>
          </a:p>
        </p:txBody>
      </p:sp>
    </p:spTree>
    <p:extLst>
      <p:ext uri="{BB962C8B-B14F-4D97-AF65-F5344CB8AC3E}">
        <p14:creationId xmlns:p14="http://schemas.microsoft.com/office/powerpoint/2010/main" val="19391425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Rectangle 220"/>
          <p:cNvSpPr/>
          <p:nvPr/>
        </p:nvSpPr>
        <p:spPr>
          <a:xfrm>
            <a:off x="337457" y="1531320"/>
            <a:ext cx="12333514" cy="8048109"/>
          </a:xfrm>
          <a:prstGeom prst="rect">
            <a:avLst/>
          </a:prstGeom>
          <a:solidFill>
            <a:srgbClr val="92D050">
              <a:alpha val="5000"/>
            </a:srgbClr>
          </a:solidFill>
          <a:ln>
            <a:solidFill>
              <a:srgbClr val="DD5C2D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2400" b="1" dirty="0">
              <a:solidFill>
                <a:srgbClr val="253A65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139" name="Rectangle 138"/>
          <p:cNvSpPr/>
          <p:nvPr/>
        </p:nvSpPr>
        <p:spPr>
          <a:xfrm>
            <a:off x="500060" y="1673916"/>
            <a:ext cx="5760000" cy="4330644"/>
          </a:xfrm>
          <a:prstGeom prst="rect">
            <a:avLst/>
          </a:prstGeom>
          <a:solidFill>
            <a:srgbClr val="92D050">
              <a:alpha val="5000"/>
            </a:srgbClr>
          </a:solidFill>
          <a:ln>
            <a:solidFill>
              <a:srgbClr val="DD5C2D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b="1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Cloud Automation Service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778326" y="2321637"/>
            <a:ext cx="448173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charset="0"/>
              <a:buChar char="•"/>
            </a:pPr>
            <a:r>
              <a:rPr lang="en-US" sz="1400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Flexible definition of lifecycle operations</a:t>
            </a:r>
            <a:br>
              <a:rPr lang="en-US" sz="1400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</a:br>
            <a:endParaRPr lang="en-US" sz="1400" dirty="0">
              <a:solidFill>
                <a:schemeClr val="tx1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marL="285750" indent="-285750" algn="l">
              <a:buFont typeface="Arial" charset="0"/>
              <a:buChar char="•"/>
            </a:pPr>
            <a:r>
              <a:rPr lang="en-US" sz="1400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No need to write complex full model description</a:t>
            </a:r>
            <a:br>
              <a:rPr lang="en-US" sz="1400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</a:br>
            <a:endParaRPr lang="en-US" sz="1400" dirty="0">
              <a:solidFill>
                <a:schemeClr val="tx1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marL="285750" indent="-285750" algn="l">
              <a:buFont typeface="Arial" charset="0"/>
              <a:buChar char="•"/>
            </a:pPr>
            <a:r>
              <a:rPr lang="en-US" sz="1400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Based on REST principles</a:t>
            </a:r>
            <a:br>
              <a:rPr lang="en-US" sz="1400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</a:br>
            <a:r>
              <a:rPr lang="en-US" sz="1400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with CRUD operations</a:t>
            </a:r>
            <a:br>
              <a:rPr lang="en-US" sz="1400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</a:br>
            <a:endParaRPr lang="en-US" sz="1400" dirty="0">
              <a:solidFill>
                <a:schemeClr val="tx1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marL="285750" indent="-285750" algn="l">
              <a:buFont typeface="Arial" charset="0"/>
              <a:buChar char="•"/>
            </a:pPr>
            <a:r>
              <a:rPr lang="en-US" sz="1400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Operations are defined with ProActive workflows</a:t>
            </a:r>
          </a:p>
          <a:p>
            <a:pPr marL="285750" indent="-285750" algn="l">
              <a:buFont typeface="Arial" charset="0"/>
              <a:buChar char="•"/>
            </a:pPr>
            <a:endParaRPr lang="en-US" sz="1400" dirty="0">
              <a:solidFill>
                <a:schemeClr val="tx1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marL="285750" indent="-285750" algn="l">
              <a:buFont typeface="Arial" charset="0"/>
              <a:buChar char="•"/>
            </a:pPr>
            <a:r>
              <a:rPr lang="en-US" sz="1400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Automatically trigger management procedures such as </a:t>
            </a:r>
            <a:r>
              <a:rPr lang="en-US" sz="1400" i="1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Disaster Recovery Procedure</a:t>
            </a:r>
            <a:br>
              <a:rPr lang="en-US" sz="1400" i="1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</a:br>
            <a:r>
              <a:rPr lang="en-US" sz="1400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or </a:t>
            </a:r>
            <a:r>
              <a:rPr lang="en-US" sz="1400" i="1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Security Upgrades Procedure</a:t>
            </a:r>
          </a:p>
        </p:txBody>
      </p:sp>
      <p:sp>
        <p:nvSpPr>
          <p:cNvPr id="220" name="Rectangle 219"/>
          <p:cNvSpPr/>
          <p:nvPr/>
        </p:nvSpPr>
        <p:spPr>
          <a:xfrm>
            <a:off x="6765633" y="1668913"/>
            <a:ext cx="5760000" cy="4335647"/>
          </a:xfrm>
          <a:prstGeom prst="rect">
            <a:avLst/>
          </a:prstGeom>
          <a:solidFill>
            <a:srgbClr val="92D050">
              <a:alpha val="5000"/>
            </a:srgbClr>
          </a:solidFill>
          <a:ln>
            <a:solidFill>
              <a:srgbClr val="DD5C2D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b="1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ProActive Cloud Watch</a:t>
            </a:r>
            <a:endParaRPr lang="en-US" sz="2400" b="1" dirty="0">
              <a:solidFill>
                <a:schemeClr val="tx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grpSp>
        <p:nvGrpSpPr>
          <p:cNvPr id="145" name="Group 144"/>
          <p:cNvGrpSpPr/>
          <p:nvPr/>
        </p:nvGrpSpPr>
        <p:grpSpPr>
          <a:xfrm>
            <a:off x="370537" y="2369506"/>
            <a:ext cx="1549417" cy="1412343"/>
            <a:chOff x="10696772" y="7369301"/>
            <a:chExt cx="1280510" cy="1167225"/>
          </a:xfrm>
        </p:grpSpPr>
        <p:sp>
          <p:nvSpPr>
            <p:cNvPr id="146" name="Oval 145"/>
            <p:cNvSpPr/>
            <p:nvPr/>
          </p:nvSpPr>
          <p:spPr>
            <a:xfrm>
              <a:off x="10939825" y="7369301"/>
              <a:ext cx="795095" cy="795021"/>
            </a:xfrm>
            <a:prstGeom prst="ellipse">
              <a:avLst/>
            </a:prstGeom>
            <a:solidFill>
              <a:srgbClr val="DD5C2D"/>
            </a:solidFill>
            <a:ln w="38100">
              <a:solidFill>
                <a:srgbClr val="212C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400"/>
            </a:p>
          </p:txBody>
        </p:sp>
        <p:pic>
          <p:nvPicPr>
            <p:cNvPr id="148" name="Picture 147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1005278" y="7509229"/>
              <a:ext cx="598651" cy="558965"/>
            </a:xfrm>
            <a:prstGeom prst="rect">
              <a:avLst/>
            </a:prstGeom>
          </p:spPr>
        </p:pic>
        <p:sp>
          <p:nvSpPr>
            <p:cNvPr id="154" name="TextBox 153"/>
            <p:cNvSpPr txBox="1"/>
            <p:nvPr/>
          </p:nvSpPr>
          <p:spPr>
            <a:xfrm>
              <a:off x="10696772" y="8154985"/>
              <a:ext cx="1280510" cy="3815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latin typeface="Helvetica Neue" charset="0"/>
                  <a:ea typeface="Helvetica Neue" charset="0"/>
                  <a:cs typeface="Helvetica Neue" charset="0"/>
                </a:rPr>
                <a:t>Service Lifecycle Manager</a:t>
              </a:r>
            </a:p>
          </p:txBody>
        </p:sp>
      </p:grpSp>
      <p:grpSp>
        <p:nvGrpSpPr>
          <p:cNvPr id="176" name="Group 175"/>
          <p:cNvGrpSpPr/>
          <p:nvPr/>
        </p:nvGrpSpPr>
        <p:grpSpPr>
          <a:xfrm>
            <a:off x="493729" y="4325299"/>
            <a:ext cx="1280510" cy="1393635"/>
            <a:chOff x="5622669" y="-1983574"/>
            <a:chExt cx="1058273" cy="1151764"/>
          </a:xfrm>
        </p:grpSpPr>
        <p:sp>
          <p:nvSpPr>
            <p:cNvPr id="177" name="Oval 176"/>
            <p:cNvSpPr/>
            <p:nvPr/>
          </p:nvSpPr>
          <p:spPr>
            <a:xfrm>
              <a:off x="5760431" y="-1983574"/>
              <a:ext cx="795095" cy="795021"/>
            </a:xfrm>
            <a:prstGeom prst="ellipse">
              <a:avLst/>
            </a:prstGeom>
            <a:solidFill>
              <a:srgbClr val="DD5C2D"/>
            </a:solidFill>
            <a:ln w="38100">
              <a:solidFill>
                <a:srgbClr val="212C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400"/>
            </a:p>
          </p:txBody>
        </p:sp>
        <p:pic>
          <p:nvPicPr>
            <p:cNvPr id="178" name="Picture 177"/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020795" y="-1664347"/>
              <a:ext cx="377555" cy="377555"/>
            </a:xfrm>
            <a:prstGeom prst="rect">
              <a:avLst/>
            </a:prstGeom>
          </p:spPr>
        </p:pic>
        <p:pic>
          <p:nvPicPr>
            <p:cNvPr id="179" name="Picture 178"/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830912" y="-1932211"/>
              <a:ext cx="496957" cy="496957"/>
            </a:xfrm>
            <a:prstGeom prst="rect">
              <a:avLst/>
            </a:prstGeom>
          </p:spPr>
        </p:pic>
        <p:sp>
          <p:nvSpPr>
            <p:cNvPr id="180" name="TextBox 179"/>
            <p:cNvSpPr txBox="1"/>
            <p:nvPr/>
          </p:nvSpPr>
          <p:spPr>
            <a:xfrm>
              <a:off x="5622669" y="-1213351"/>
              <a:ext cx="1058273" cy="3815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latin typeface="Helvetica Neue" charset="0"/>
                  <a:ea typeface="Helvetica Neue" charset="0"/>
                  <a:cs typeface="Helvetica Neue" charset="0"/>
                </a:rPr>
                <a:t>Error Management</a:t>
              </a:r>
            </a:p>
          </p:txBody>
        </p:sp>
      </p:grpSp>
      <p:sp>
        <p:nvSpPr>
          <p:cNvPr id="185" name="Rectangle 184"/>
          <p:cNvSpPr/>
          <p:nvPr/>
        </p:nvSpPr>
        <p:spPr>
          <a:xfrm>
            <a:off x="493729" y="6254823"/>
            <a:ext cx="5760000" cy="3178813"/>
          </a:xfrm>
          <a:prstGeom prst="rect">
            <a:avLst/>
          </a:prstGeom>
          <a:solidFill>
            <a:srgbClr val="92D050">
              <a:alpha val="5000"/>
            </a:srgbClr>
          </a:solidFill>
          <a:ln>
            <a:solidFill>
              <a:srgbClr val="DD5C2D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b="1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ProActive Catalogs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422174" y="6749213"/>
            <a:ext cx="5800419" cy="2736963"/>
            <a:chOff x="6729301" y="2370700"/>
            <a:chExt cx="5800419" cy="2736963"/>
          </a:xfrm>
        </p:grpSpPr>
        <p:sp>
          <p:nvSpPr>
            <p:cNvPr id="248" name="TextBox 247"/>
            <p:cNvSpPr txBox="1"/>
            <p:nvPr/>
          </p:nvSpPr>
          <p:spPr>
            <a:xfrm>
              <a:off x="8047986" y="2392887"/>
              <a:ext cx="4481734" cy="2488749"/>
            </a:xfrm>
            <a:prstGeom prst="rect">
              <a:avLst/>
            </a:prstGeom>
            <a:noFill/>
          </p:spPr>
          <p:txBody>
            <a:bodyPr wrap="square" bIns="72000" rtlCol="0">
              <a:spAutoFit/>
            </a:bodyPr>
            <a:lstStyle/>
            <a:p>
              <a:pPr marL="285750" indent="-285750" algn="l">
                <a:buFont typeface="Arial" charset="0"/>
                <a:buChar char="•"/>
              </a:pPr>
              <a:r>
                <a:rPr lang="en-US" sz="1400">
                  <a:solidFill>
                    <a:schemeClr val="tx1"/>
                  </a:solidFill>
                  <a:latin typeface="Helvetica Neue" charset="0"/>
                  <a:ea typeface="Helvetica Neue" charset="0"/>
                  <a:cs typeface="Helvetica Neue" charset="0"/>
                </a:rPr>
                <a:t>Procedures </a:t>
              </a:r>
              <a:r>
                <a:rPr lang="en-US" sz="1400" dirty="0">
                  <a:solidFill>
                    <a:schemeClr val="tx1"/>
                  </a:solidFill>
                  <a:latin typeface="Helvetica Neue" charset="0"/>
                  <a:ea typeface="Helvetica Neue" charset="0"/>
                  <a:cs typeface="Helvetica Neue" charset="0"/>
                </a:rPr>
                <a:t>to create applications or services, retrieve information, update the status of a service (restart, upgrade, reconfigure, etc.) or deletion are stored in ProActive Workflows</a:t>
              </a:r>
              <a:br>
                <a:rPr lang="en-US" sz="1400" dirty="0">
                  <a:solidFill>
                    <a:schemeClr val="tx1"/>
                  </a:solidFill>
                  <a:latin typeface="Helvetica Neue" charset="0"/>
                  <a:ea typeface="Helvetica Neue" charset="0"/>
                  <a:cs typeface="Helvetica Neue" charset="0"/>
                </a:rPr>
              </a:br>
              <a:endParaRPr lang="en-US" sz="1400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  <a:p>
              <a:pPr marL="285750" indent="-285750" algn="l">
                <a:buFont typeface="Arial" charset="0"/>
                <a:buChar char="•"/>
              </a:pPr>
              <a:r>
                <a:rPr lang="en-US" sz="1400" dirty="0">
                  <a:solidFill>
                    <a:schemeClr val="tx1"/>
                  </a:solidFill>
                  <a:latin typeface="Helvetica Neue" charset="0"/>
                  <a:ea typeface="Helvetica Neue" charset="0"/>
                  <a:cs typeface="Helvetica Neue" charset="0"/>
                </a:rPr>
                <a:t>Simple and automatic mechanism to trigger the proper workflow execution according the the requested operation</a:t>
              </a:r>
              <a:br>
                <a:rPr lang="en-US" sz="1400" dirty="0">
                  <a:solidFill>
                    <a:schemeClr val="tx1"/>
                  </a:solidFill>
                  <a:latin typeface="Helvetica Neue" charset="0"/>
                  <a:ea typeface="Helvetica Neue" charset="0"/>
                  <a:cs typeface="Helvetica Neue" charset="0"/>
                </a:rPr>
              </a:br>
              <a:endParaRPr lang="en-US" sz="1400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  <a:p>
              <a:pPr marL="285750" indent="-285750" algn="l">
                <a:buFont typeface="Arial" charset="0"/>
                <a:buChar char="•"/>
              </a:pPr>
              <a:r>
                <a:rPr lang="en-US" sz="1400" dirty="0">
                  <a:solidFill>
                    <a:schemeClr val="tx1"/>
                  </a:solidFill>
                  <a:latin typeface="Helvetica Neue" charset="0"/>
                  <a:ea typeface="Helvetica Neue" charset="0"/>
                  <a:cs typeface="Helvetica Neue" charset="0"/>
                </a:rPr>
                <a:t>Add a new operation just adding a workflow to the catalog</a:t>
              </a:r>
            </a:p>
          </p:txBody>
        </p:sp>
        <p:grpSp>
          <p:nvGrpSpPr>
            <p:cNvPr id="164" name="Group 163"/>
            <p:cNvGrpSpPr/>
            <p:nvPr/>
          </p:nvGrpSpPr>
          <p:grpSpPr>
            <a:xfrm>
              <a:off x="6831992" y="3872488"/>
              <a:ext cx="1280510" cy="1235175"/>
              <a:chOff x="2058277" y="4802140"/>
              <a:chExt cx="1058273" cy="1020806"/>
            </a:xfrm>
          </p:grpSpPr>
          <p:grpSp>
            <p:nvGrpSpPr>
              <p:cNvPr id="166" name="Group 165"/>
              <p:cNvGrpSpPr/>
              <p:nvPr/>
            </p:nvGrpSpPr>
            <p:grpSpPr>
              <a:xfrm>
                <a:off x="2176185" y="4802140"/>
                <a:ext cx="879419" cy="795095"/>
                <a:chOff x="10731683" y="5975162"/>
                <a:chExt cx="879419" cy="795095"/>
              </a:xfrm>
            </p:grpSpPr>
            <p:sp>
              <p:nvSpPr>
                <p:cNvPr id="170" name="Oval 169"/>
                <p:cNvSpPr/>
                <p:nvPr/>
              </p:nvSpPr>
              <p:spPr>
                <a:xfrm>
                  <a:off x="10773846" y="5975162"/>
                  <a:ext cx="795095" cy="795095"/>
                </a:xfrm>
                <a:prstGeom prst="ellipse">
                  <a:avLst/>
                </a:prstGeom>
                <a:solidFill>
                  <a:srgbClr val="DD5C2D"/>
                </a:solidFill>
                <a:ln w="38100">
                  <a:solidFill>
                    <a:srgbClr val="212C6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400"/>
                </a:p>
              </p:txBody>
            </p:sp>
            <p:pic>
              <p:nvPicPr>
                <p:cNvPr id="171" name="Picture 170"/>
                <p:cNvPicPr>
                  <a:picLocks noChangeAspect="1"/>
                </p:cNvPicPr>
                <p:nvPr/>
              </p:nvPicPr>
              <p:blipFill>
                <a:blip r:embed="rId9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10">
                          <a14:imgEffect>
                            <a14:brightnessContrast bright="10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912076" y="6201726"/>
                  <a:ext cx="531597" cy="531597"/>
                </a:xfrm>
                <a:prstGeom prst="rect">
                  <a:avLst/>
                </a:prstGeom>
              </p:spPr>
            </p:pic>
            <p:pic>
              <p:nvPicPr>
                <p:cNvPr id="172" name="Picture 171"/>
                <p:cNvPicPr>
                  <a:picLocks noChangeAspect="1"/>
                </p:cNvPicPr>
                <p:nvPr/>
              </p:nvPicPr>
              <p:blipFill>
                <a:blip r:embed="rId11">
                  <a:biLevel thresh="25000"/>
                </a:blip>
                <a:srcRect/>
                <a:stretch>
                  <a:fillRect/>
                </a:stretch>
              </p:blipFill>
              <p:spPr>
                <a:xfrm flipH="1">
                  <a:off x="10731683" y="6035833"/>
                  <a:ext cx="879419" cy="623132"/>
                </a:xfrm>
                <a:custGeom>
                  <a:avLst/>
                  <a:gdLst>
                    <a:gd name="connsiteX0" fmla="*/ 3000552 w 4445000"/>
                    <a:gd name="connsiteY0" fmla="*/ 1272824 h 3149600"/>
                    <a:gd name="connsiteX1" fmla="*/ 3000552 w 4445000"/>
                    <a:gd name="connsiteY1" fmla="*/ 3060119 h 3149600"/>
                    <a:gd name="connsiteX2" fmla="*/ 1393058 w 4445000"/>
                    <a:gd name="connsiteY2" fmla="*/ 3060119 h 3149600"/>
                    <a:gd name="connsiteX3" fmla="*/ 1393058 w 4445000"/>
                    <a:gd name="connsiteY3" fmla="*/ 1272824 h 3149600"/>
                    <a:gd name="connsiteX4" fmla="*/ 4445000 w 4445000"/>
                    <a:gd name="connsiteY4" fmla="*/ 0 h 3149600"/>
                    <a:gd name="connsiteX5" fmla="*/ 0 w 4445000"/>
                    <a:gd name="connsiteY5" fmla="*/ 0 h 3149600"/>
                    <a:gd name="connsiteX6" fmla="*/ 0 w 4445000"/>
                    <a:gd name="connsiteY6" fmla="*/ 3149600 h 3149600"/>
                    <a:gd name="connsiteX7" fmla="*/ 4445000 w 4445000"/>
                    <a:gd name="connsiteY7" fmla="*/ 3149600 h 3149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445000" h="3149600">
                      <a:moveTo>
                        <a:pt x="3000552" y="1272824"/>
                      </a:moveTo>
                      <a:lnTo>
                        <a:pt x="3000552" y="3060119"/>
                      </a:lnTo>
                      <a:lnTo>
                        <a:pt x="1393058" y="3060119"/>
                      </a:lnTo>
                      <a:lnTo>
                        <a:pt x="1393058" y="1272824"/>
                      </a:lnTo>
                      <a:close/>
                      <a:moveTo>
                        <a:pt x="4445000" y="0"/>
                      </a:moveTo>
                      <a:lnTo>
                        <a:pt x="0" y="0"/>
                      </a:lnTo>
                      <a:lnTo>
                        <a:pt x="0" y="3149600"/>
                      </a:lnTo>
                      <a:lnTo>
                        <a:pt x="4445000" y="3149600"/>
                      </a:lnTo>
                      <a:close/>
                    </a:path>
                  </a:pathLst>
                </a:custGeom>
              </p:spPr>
            </p:pic>
          </p:grpSp>
          <p:sp>
            <p:nvSpPr>
              <p:cNvPr id="168" name="TextBox 167"/>
              <p:cNvSpPr txBox="1"/>
              <p:nvPr/>
            </p:nvSpPr>
            <p:spPr>
              <a:xfrm>
                <a:off x="2058277" y="5594021"/>
                <a:ext cx="1058273" cy="2289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 dirty="0">
                    <a:latin typeface="Helvetica Neue" charset="0"/>
                    <a:ea typeface="Helvetica Neue" charset="0"/>
                    <a:cs typeface="Helvetica Neue" charset="0"/>
                  </a:rPr>
                  <a:t>Lifecycle</a:t>
                </a:r>
              </a:p>
            </p:txBody>
          </p:sp>
        </p:grpSp>
        <p:grpSp>
          <p:nvGrpSpPr>
            <p:cNvPr id="181" name="Group 180"/>
            <p:cNvGrpSpPr/>
            <p:nvPr/>
          </p:nvGrpSpPr>
          <p:grpSpPr>
            <a:xfrm>
              <a:off x="6729301" y="2370700"/>
              <a:ext cx="1497780" cy="1423730"/>
              <a:chOff x="1829145" y="5976494"/>
              <a:chExt cx="1237835" cy="1176636"/>
            </a:xfrm>
          </p:grpSpPr>
          <p:sp>
            <p:nvSpPr>
              <p:cNvPr id="182" name="Oval 181"/>
              <p:cNvSpPr/>
              <p:nvPr/>
            </p:nvSpPr>
            <p:spPr>
              <a:xfrm>
                <a:off x="2045603" y="5976494"/>
                <a:ext cx="795095" cy="795095"/>
              </a:xfrm>
              <a:prstGeom prst="ellipse">
                <a:avLst/>
              </a:prstGeom>
              <a:solidFill>
                <a:srgbClr val="DD5C2D"/>
              </a:solidFill>
              <a:ln w="38100">
                <a:solidFill>
                  <a:srgbClr val="212C6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400"/>
              </a:p>
            </p:txBody>
          </p:sp>
          <p:pic>
            <p:nvPicPr>
              <p:cNvPr id="183" name="Picture 182"/>
              <p:cNvPicPr>
                <a:picLocks noChangeAspect="1"/>
              </p:cNvPicPr>
              <p:nvPr/>
            </p:nvPicPr>
            <p:blipFill>
              <a:blip r:embed="rId12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rightnessContrast bright="1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2175047" y="6104389"/>
                <a:ext cx="545587" cy="545587"/>
              </a:xfrm>
              <a:prstGeom prst="rect">
                <a:avLst/>
              </a:prstGeom>
            </p:spPr>
          </p:pic>
          <p:sp>
            <p:nvSpPr>
              <p:cNvPr id="184" name="TextBox 183"/>
              <p:cNvSpPr txBox="1"/>
              <p:nvPr/>
            </p:nvSpPr>
            <p:spPr>
              <a:xfrm>
                <a:off x="1829145" y="6771589"/>
                <a:ext cx="1237835" cy="3815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 dirty="0">
                    <a:latin typeface="Helvetica Neue" charset="0"/>
                    <a:ea typeface="Helvetica Neue" charset="0"/>
                    <a:cs typeface="Helvetica Neue" charset="0"/>
                  </a:rPr>
                  <a:t>Applications</a:t>
                </a:r>
                <a:br>
                  <a:rPr lang="en-US" sz="1200" b="1" dirty="0">
                    <a:latin typeface="Helvetica Neue" charset="0"/>
                    <a:ea typeface="Helvetica Neue" charset="0"/>
                    <a:cs typeface="Helvetica Neue" charset="0"/>
                  </a:rPr>
                </a:br>
                <a:r>
                  <a:rPr lang="en-US" sz="1200" b="1" dirty="0">
                    <a:latin typeface="Helvetica Neue" charset="0"/>
                    <a:ea typeface="Helvetica Neue" charset="0"/>
                    <a:cs typeface="Helvetica Neue" charset="0"/>
                  </a:rPr>
                  <a:t>&amp; Services</a:t>
                </a:r>
              </a:p>
            </p:txBody>
          </p:sp>
        </p:grpSp>
      </p:grpSp>
      <p:sp>
        <p:nvSpPr>
          <p:cNvPr id="186" name="Rectangle 185"/>
          <p:cNvSpPr/>
          <p:nvPr/>
        </p:nvSpPr>
        <p:spPr>
          <a:xfrm>
            <a:off x="6765633" y="6254822"/>
            <a:ext cx="5760000" cy="3178813"/>
          </a:xfrm>
          <a:prstGeom prst="rect">
            <a:avLst/>
          </a:prstGeom>
          <a:solidFill>
            <a:srgbClr val="92D050">
              <a:alpha val="5000"/>
            </a:srgbClr>
          </a:solidFill>
          <a:ln>
            <a:solidFill>
              <a:srgbClr val="DD5C2D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b="1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Cloud Connectors</a:t>
            </a:r>
          </a:p>
        </p:txBody>
      </p:sp>
      <p:grpSp>
        <p:nvGrpSpPr>
          <p:cNvPr id="261" name="Group 260"/>
          <p:cNvGrpSpPr/>
          <p:nvPr/>
        </p:nvGrpSpPr>
        <p:grpSpPr>
          <a:xfrm>
            <a:off x="6859682" y="6691219"/>
            <a:ext cx="1097044" cy="1439123"/>
            <a:chOff x="3164503" y="5976495"/>
            <a:chExt cx="906648" cy="1189357"/>
          </a:xfrm>
        </p:grpSpPr>
        <p:sp>
          <p:nvSpPr>
            <p:cNvPr id="262" name="Oval 261"/>
            <p:cNvSpPr/>
            <p:nvPr/>
          </p:nvSpPr>
          <p:spPr>
            <a:xfrm>
              <a:off x="3218330" y="5976495"/>
              <a:ext cx="795095" cy="795095"/>
            </a:xfrm>
            <a:prstGeom prst="ellipse">
              <a:avLst/>
            </a:prstGeom>
            <a:solidFill>
              <a:srgbClr val="DD5C2D"/>
            </a:solidFill>
            <a:ln w="38100">
              <a:solidFill>
                <a:srgbClr val="212C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400"/>
            </a:p>
          </p:txBody>
        </p:sp>
        <p:pic>
          <p:nvPicPr>
            <p:cNvPr id="263" name="Picture 262"/>
            <p:cNvPicPr>
              <a:picLocks noChangeAspect="1"/>
            </p:cNvPicPr>
            <p:nvPr/>
          </p:nvPicPr>
          <p:blipFill>
            <a:blip r:embed="rId11">
              <a:biLevel thresh="25000"/>
            </a:blip>
            <a:srcRect/>
            <a:stretch>
              <a:fillRect/>
            </a:stretch>
          </p:blipFill>
          <p:spPr>
            <a:xfrm flipH="1">
              <a:off x="3234038" y="6150959"/>
              <a:ext cx="726793" cy="514985"/>
            </a:xfrm>
            <a:custGeom>
              <a:avLst/>
              <a:gdLst>
                <a:gd name="connsiteX0" fmla="*/ 3000552 w 4445000"/>
                <a:gd name="connsiteY0" fmla="*/ 1272824 h 3149600"/>
                <a:gd name="connsiteX1" fmla="*/ 3000552 w 4445000"/>
                <a:gd name="connsiteY1" fmla="*/ 3060119 h 3149600"/>
                <a:gd name="connsiteX2" fmla="*/ 1393058 w 4445000"/>
                <a:gd name="connsiteY2" fmla="*/ 3060119 h 3149600"/>
                <a:gd name="connsiteX3" fmla="*/ 1393058 w 4445000"/>
                <a:gd name="connsiteY3" fmla="*/ 1272824 h 3149600"/>
                <a:gd name="connsiteX4" fmla="*/ 4445000 w 4445000"/>
                <a:gd name="connsiteY4" fmla="*/ 0 h 3149600"/>
                <a:gd name="connsiteX5" fmla="*/ 0 w 4445000"/>
                <a:gd name="connsiteY5" fmla="*/ 0 h 3149600"/>
                <a:gd name="connsiteX6" fmla="*/ 0 w 4445000"/>
                <a:gd name="connsiteY6" fmla="*/ 3149600 h 3149600"/>
                <a:gd name="connsiteX7" fmla="*/ 4445000 w 4445000"/>
                <a:gd name="connsiteY7" fmla="*/ 3149600 h 3149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45000" h="3149600">
                  <a:moveTo>
                    <a:pt x="3000552" y="1272824"/>
                  </a:moveTo>
                  <a:lnTo>
                    <a:pt x="3000552" y="3060119"/>
                  </a:lnTo>
                  <a:lnTo>
                    <a:pt x="1393058" y="3060119"/>
                  </a:lnTo>
                  <a:lnTo>
                    <a:pt x="1393058" y="1272824"/>
                  </a:lnTo>
                  <a:close/>
                  <a:moveTo>
                    <a:pt x="4445000" y="0"/>
                  </a:moveTo>
                  <a:lnTo>
                    <a:pt x="0" y="0"/>
                  </a:lnTo>
                  <a:lnTo>
                    <a:pt x="0" y="3149600"/>
                  </a:lnTo>
                  <a:lnTo>
                    <a:pt x="4445000" y="3149600"/>
                  </a:lnTo>
                  <a:close/>
                </a:path>
              </a:pathLst>
            </a:custGeom>
          </p:spPr>
        </p:pic>
        <p:pic>
          <p:nvPicPr>
            <p:cNvPr id="264" name="Picture 263"/>
            <p:cNvPicPr>
              <a:picLocks noChangeAspect="1"/>
            </p:cNvPicPr>
            <p:nvPr/>
          </p:nvPicPr>
          <p:blipFill>
            <a:blip r:embed="rId11">
              <a:biLevel thresh="25000"/>
            </a:blip>
            <a:srcRect/>
            <a:stretch>
              <a:fillRect/>
            </a:stretch>
          </p:blipFill>
          <p:spPr>
            <a:xfrm flipH="1">
              <a:off x="3237382" y="6120772"/>
              <a:ext cx="451281" cy="319765"/>
            </a:xfrm>
            <a:custGeom>
              <a:avLst/>
              <a:gdLst>
                <a:gd name="connsiteX0" fmla="*/ 799472 w 799472"/>
                <a:gd name="connsiteY0" fmla="*/ 0 h 566483"/>
                <a:gd name="connsiteX1" fmla="*/ 0 w 799472"/>
                <a:gd name="connsiteY1" fmla="*/ 0 h 566483"/>
                <a:gd name="connsiteX2" fmla="*/ 0 w 799472"/>
                <a:gd name="connsiteY2" fmla="*/ 218953 h 566483"/>
                <a:gd name="connsiteX3" fmla="*/ 8209 w 799472"/>
                <a:gd name="connsiteY3" fmla="*/ 199135 h 566483"/>
                <a:gd name="connsiteX4" fmla="*/ 46002 w 799472"/>
                <a:gd name="connsiteY4" fmla="*/ 183480 h 566483"/>
                <a:gd name="connsiteX5" fmla="*/ 346289 w 799472"/>
                <a:gd name="connsiteY5" fmla="*/ 183480 h 566483"/>
                <a:gd name="connsiteX6" fmla="*/ 384082 w 799472"/>
                <a:gd name="connsiteY6" fmla="*/ 199135 h 566483"/>
                <a:gd name="connsiteX7" fmla="*/ 396423 w 799472"/>
                <a:gd name="connsiteY7" fmla="*/ 228929 h 566483"/>
                <a:gd name="connsiteX8" fmla="*/ 539676 w 799472"/>
                <a:gd name="connsiteY8" fmla="*/ 228929 h 566483"/>
                <a:gd name="connsiteX9" fmla="*/ 539676 w 799472"/>
                <a:gd name="connsiteY9" fmla="*/ 550389 h 566483"/>
                <a:gd name="connsiteX10" fmla="*/ 250554 w 799472"/>
                <a:gd name="connsiteY10" fmla="*/ 550389 h 566483"/>
                <a:gd name="connsiteX11" fmla="*/ 250554 w 799472"/>
                <a:gd name="connsiteY11" fmla="*/ 504155 h 566483"/>
                <a:gd name="connsiteX12" fmla="*/ 46002 w 799472"/>
                <a:gd name="connsiteY12" fmla="*/ 504155 h 566483"/>
                <a:gd name="connsiteX13" fmla="*/ 8209 w 799472"/>
                <a:gd name="connsiteY13" fmla="*/ 488501 h 566483"/>
                <a:gd name="connsiteX14" fmla="*/ 0 w 799472"/>
                <a:gd name="connsiteY14" fmla="*/ 468682 h 566483"/>
                <a:gd name="connsiteX15" fmla="*/ 0 w 799472"/>
                <a:gd name="connsiteY15" fmla="*/ 566483 h 566483"/>
                <a:gd name="connsiteX16" fmla="*/ 799472 w 799472"/>
                <a:gd name="connsiteY16" fmla="*/ 566483 h 566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99472" h="566483">
                  <a:moveTo>
                    <a:pt x="799472" y="0"/>
                  </a:moveTo>
                  <a:lnTo>
                    <a:pt x="0" y="0"/>
                  </a:lnTo>
                  <a:lnTo>
                    <a:pt x="0" y="218953"/>
                  </a:lnTo>
                  <a:lnTo>
                    <a:pt x="8209" y="199135"/>
                  </a:lnTo>
                  <a:cubicBezTo>
                    <a:pt x="17881" y="189463"/>
                    <a:pt x="31243" y="183480"/>
                    <a:pt x="46002" y="183480"/>
                  </a:cubicBezTo>
                  <a:lnTo>
                    <a:pt x="346289" y="183480"/>
                  </a:lnTo>
                  <a:cubicBezTo>
                    <a:pt x="361048" y="183480"/>
                    <a:pt x="374410" y="189463"/>
                    <a:pt x="384082" y="199135"/>
                  </a:cubicBezTo>
                  <a:lnTo>
                    <a:pt x="396423" y="228929"/>
                  </a:lnTo>
                  <a:lnTo>
                    <a:pt x="539676" y="228929"/>
                  </a:lnTo>
                  <a:lnTo>
                    <a:pt x="539676" y="550389"/>
                  </a:lnTo>
                  <a:lnTo>
                    <a:pt x="250554" y="550389"/>
                  </a:lnTo>
                  <a:lnTo>
                    <a:pt x="250554" y="504155"/>
                  </a:lnTo>
                  <a:lnTo>
                    <a:pt x="46002" y="504155"/>
                  </a:lnTo>
                  <a:cubicBezTo>
                    <a:pt x="31243" y="504155"/>
                    <a:pt x="17881" y="498173"/>
                    <a:pt x="8209" y="488501"/>
                  </a:cubicBezTo>
                  <a:lnTo>
                    <a:pt x="0" y="468682"/>
                  </a:lnTo>
                  <a:lnTo>
                    <a:pt x="0" y="566483"/>
                  </a:lnTo>
                  <a:lnTo>
                    <a:pt x="799472" y="566483"/>
                  </a:lnTo>
                  <a:close/>
                </a:path>
              </a:pathLst>
            </a:custGeom>
          </p:spPr>
        </p:pic>
        <p:pic>
          <p:nvPicPr>
            <p:cNvPr id="265" name="Picture 264"/>
            <p:cNvPicPr>
              <a:picLocks noChangeAspect="1"/>
            </p:cNvPicPr>
            <p:nvPr/>
          </p:nvPicPr>
          <p:blipFill>
            <a:blip r:embed="rId11">
              <a:biLevel thresh="25000"/>
            </a:blip>
            <a:srcRect/>
            <a:stretch>
              <a:fillRect/>
            </a:stretch>
          </p:blipFill>
          <p:spPr>
            <a:xfrm flipH="1">
              <a:off x="3502400" y="6120772"/>
              <a:ext cx="496409" cy="351742"/>
            </a:xfrm>
            <a:custGeom>
              <a:avLst/>
              <a:gdLst>
                <a:gd name="connsiteX0" fmla="*/ 799472 w 799472"/>
                <a:gd name="connsiteY0" fmla="*/ 0 h 566483"/>
                <a:gd name="connsiteX1" fmla="*/ 0 w 799472"/>
                <a:gd name="connsiteY1" fmla="*/ 0 h 566483"/>
                <a:gd name="connsiteX2" fmla="*/ 0 w 799472"/>
                <a:gd name="connsiteY2" fmla="*/ 566483 h 566483"/>
                <a:gd name="connsiteX3" fmla="*/ 799472 w 799472"/>
                <a:gd name="connsiteY3" fmla="*/ 566483 h 566483"/>
                <a:gd name="connsiteX4" fmla="*/ 799472 w 799472"/>
                <a:gd name="connsiteY4" fmla="*/ 474472 h 566483"/>
                <a:gd name="connsiteX5" fmla="*/ 539676 w 799472"/>
                <a:gd name="connsiteY5" fmla="*/ 474472 h 566483"/>
                <a:gd name="connsiteX6" fmla="*/ 539676 w 799472"/>
                <a:gd name="connsiteY6" fmla="*/ 550389 h 566483"/>
                <a:gd name="connsiteX7" fmla="*/ 250554 w 799472"/>
                <a:gd name="connsiteY7" fmla="*/ 550389 h 566483"/>
                <a:gd name="connsiteX8" fmla="*/ 250554 w 799472"/>
                <a:gd name="connsiteY8" fmla="*/ 228929 h 566483"/>
                <a:gd name="connsiteX9" fmla="*/ 379329 w 799472"/>
                <a:gd name="connsiteY9" fmla="*/ 228929 h 566483"/>
                <a:gd name="connsiteX10" fmla="*/ 379329 w 799472"/>
                <a:gd name="connsiteY10" fmla="*/ 176924 h 566483"/>
                <a:gd name="connsiteX11" fmla="*/ 799472 w 799472"/>
                <a:gd name="connsiteY11" fmla="*/ 176924 h 566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99472" h="566483">
                  <a:moveTo>
                    <a:pt x="799472" y="0"/>
                  </a:moveTo>
                  <a:lnTo>
                    <a:pt x="0" y="0"/>
                  </a:lnTo>
                  <a:lnTo>
                    <a:pt x="0" y="566483"/>
                  </a:lnTo>
                  <a:lnTo>
                    <a:pt x="799472" y="566483"/>
                  </a:lnTo>
                  <a:lnTo>
                    <a:pt x="799472" y="474472"/>
                  </a:lnTo>
                  <a:lnTo>
                    <a:pt x="539676" y="474472"/>
                  </a:lnTo>
                  <a:lnTo>
                    <a:pt x="539676" y="550389"/>
                  </a:lnTo>
                  <a:lnTo>
                    <a:pt x="250554" y="550389"/>
                  </a:lnTo>
                  <a:lnTo>
                    <a:pt x="250554" y="228929"/>
                  </a:lnTo>
                  <a:lnTo>
                    <a:pt x="379329" y="228929"/>
                  </a:lnTo>
                  <a:lnTo>
                    <a:pt x="379329" y="176924"/>
                  </a:lnTo>
                  <a:lnTo>
                    <a:pt x="799472" y="176924"/>
                  </a:lnTo>
                  <a:close/>
                </a:path>
              </a:pathLst>
            </a:custGeom>
          </p:spPr>
        </p:pic>
        <p:grpSp>
          <p:nvGrpSpPr>
            <p:cNvPr id="266" name="Group 265"/>
            <p:cNvGrpSpPr/>
            <p:nvPr/>
          </p:nvGrpSpPr>
          <p:grpSpPr>
            <a:xfrm>
              <a:off x="3483380" y="6356001"/>
              <a:ext cx="254499" cy="310374"/>
              <a:chOff x="4931381" y="2858000"/>
              <a:chExt cx="409873" cy="499860"/>
            </a:xfrm>
          </p:grpSpPr>
          <p:grpSp>
            <p:nvGrpSpPr>
              <p:cNvPr id="268" name="Group 267"/>
              <p:cNvGrpSpPr/>
              <p:nvPr/>
            </p:nvGrpSpPr>
            <p:grpSpPr>
              <a:xfrm>
                <a:off x="4936329" y="3130046"/>
                <a:ext cx="403540" cy="115083"/>
                <a:chOff x="2837540" y="5109556"/>
                <a:chExt cx="714894" cy="203877"/>
              </a:xfrm>
            </p:grpSpPr>
            <p:sp>
              <p:nvSpPr>
                <p:cNvPr id="283" name="Rounded Rectangle 282"/>
                <p:cNvSpPr/>
                <p:nvPr/>
              </p:nvSpPr>
              <p:spPr>
                <a:xfrm>
                  <a:off x="2837540" y="5109556"/>
                  <a:ext cx="714894" cy="203877"/>
                </a:xfrm>
                <a:prstGeom prst="roundRect">
                  <a:avLst>
                    <a:gd name="adj" fmla="val 32976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400"/>
                </a:p>
              </p:txBody>
            </p:sp>
            <p:sp>
              <p:nvSpPr>
                <p:cNvPr id="284" name="Oval 283"/>
                <p:cNvSpPr/>
                <p:nvPr/>
              </p:nvSpPr>
              <p:spPr>
                <a:xfrm>
                  <a:off x="2892360" y="5161617"/>
                  <a:ext cx="99753" cy="99753"/>
                </a:xfrm>
                <a:prstGeom prst="ellipse">
                  <a:avLst/>
                </a:prstGeom>
                <a:solidFill>
                  <a:srgbClr val="DD5C2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400"/>
                </a:p>
              </p:txBody>
            </p:sp>
            <p:sp>
              <p:nvSpPr>
                <p:cNvPr id="285" name="Oval 284"/>
                <p:cNvSpPr/>
                <p:nvPr/>
              </p:nvSpPr>
              <p:spPr>
                <a:xfrm>
                  <a:off x="3421158" y="5183339"/>
                  <a:ext cx="56308" cy="56308"/>
                </a:xfrm>
                <a:prstGeom prst="ellipse">
                  <a:avLst/>
                </a:prstGeom>
                <a:solidFill>
                  <a:srgbClr val="DD5C2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400"/>
                </a:p>
              </p:txBody>
            </p:sp>
            <p:sp>
              <p:nvSpPr>
                <p:cNvPr id="286" name="Oval 285"/>
                <p:cNvSpPr/>
                <p:nvPr/>
              </p:nvSpPr>
              <p:spPr>
                <a:xfrm>
                  <a:off x="3346190" y="5183339"/>
                  <a:ext cx="56308" cy="56308"/>
                </a:xfrm>
                <a:prstGeom prst="ellipse">
                  <a:avLst/>
                </a:prstGeom>
                <a:solidFill>
                  <a:srgbClr val="DD5C2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400"/>
                </a:p>
              </p:txBody>
            </p:sp>
            <p:sp>
              <p:nvSpPr>
                <p:cNvPr id="287" name="Oval 286"/>
                <p:cNvSpPr/>
                <p:nvPr/>
              </p:nvSpPr>
              <p:spPr>
                <a:xfrm>
                  <a:off x="3274232" y="5183339"/>
                  <a:ext cx="56308" cy="56308"/>
                </a:xfrm>
                <a:prstGeom prst="ellipse">
                  <a:avLst/>
                </a:prstGeom>
                <a:solidFill>
                  <a:srgbClr val="DD5C2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400"/>
                </a:p>
              </p:txBody>
            </p:sp>
          </p:grpSp>
          <p:grpSp>
            <p:nvGrpSpPr>
              <p:cNvPr id="269" name="Group 268"/>
              <p:cNvGrpSpPr/>
              <p:nvPr/>
            </p:nvGrpSpPr>
            <p:grpSpPr>
              <a:xfrm>
                <a:off x="4937714" y="2994474"/>
                <a:ext cx="403540" cy="115083"/>
                <a:chOff x="2837540" y="5109556"/>
                <a:chExt cx="714894" cy="203877"/>
              </a:xfrm>
            </p:grpSpPr>
            <p:sp>
              <p:nvSpPr>
                <p:cNvPr id="278" name="Rounded Rectangle 277"/>
                <p:cNvSpPr/>
                <p:nvPr/>
              </p:nvSpPr>
              <p:spPr>
                <a:xfrm>
                  <a:off x="2837540" y="5109556"/>
                  <a:ext cx="714894" cy="203877"/>
                </a:xfrm>
                <a:prstGeom prst="roundRect">
                  <a:avLst>
                    <a:gd name="adj" fmla="val 32976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400"/>
                </a:p>
              </p:txBody>
            </p:sp>
            <p:sp>
              <p:nvSpPr>
                <p:cNvPr id="279" name="Oval 278"/>
                <p:cNvSpPr/>
                <p:nvPr/>
              </p:nvSpPr>
              <p:spPr>
                <a:xfrm>
                  <a:off x="2892360" y="5161617"/>
                  <a:ext cx="99753" cy="99753"/>
                </a:xfrm>
                <a:prstGeom prst="ellipse">
                  <a:avLst/>
                </a:prstGeom>
                <a:solidFill>
                  <a:srgbClr val="DD5C2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400"/>
                </a:p>
              </p:txBody>
            </p:sp>
            <p:sp>
              <p:nvSpPr>
                <p:cNvPr id="280" name="Oval 279"/>
                <p:cNvSpPr/>
                <p:nvPr/>
              </p:nvSpPr>
              <p:spPr>
                <a:xfrm>
                  <a:off x="3421158" y="5183339"/>
                  <a:ext cx="56308" cy="56308"/>
                </a:xfrm>
                <a:prstGeom prst="ellipse">
                  <a:avLst/>
                </a:prstGeom>
                <a:solidFill>
                  <a:srgbClr val="DD5C2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400"/>
                </a:p>
              </p:txBody>
            </p:sp>
            <p:sp>
              <p:nvSpPr>
                <p:cNvPr id="281" name="Oval 280"/>
                <p:cNvSpPr/>
                <p:nvPr/>
              </p:nvSpPr>
              <p:spPr>
                <a:xfrm>
                  <a:off x="3346190" y="5183339"/>
                  <a:ext cx="56308" cy="56308"/>
                </a:xfrm>
                <a:prstGeom prst="ellipse">
                  <a:avLst/>
                </a:prstGeom>
                <a:solidFill>
                  <a:srgbClr val="DD5C2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400"/>
                </a:p>
              </p:txBody>
            </p:sp>
            <p:sp>
              <p:nvSpPr>
                <p:cNvPr id="282" name="Oval 281"/>
                <p:cNvSpPr/>
                <p:nvPr/>
              </p:nvSpPr>
              <p:spPr>
                <a:xfrm>
                  <a:off x="3274232" y="5183339"/>
                  <a:ext cx="56308" cy="56308"/>
                </a:xfrm>
                <a:prstGeom prst="ellipse">
                  <a:avLst/>
                </a:prstGeom>
                <a:solidFill>
                  <a:srgbClr val="DD5C2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400"/>
                </a:p>
              </p:txBody>
            </p:sp>
          </p:grpSp>
          <p:grpSp>
            <p:nvGrpSpPr>
              <p:cNvPr id="270" name="Group 269"/>
              <p:cNvGrpSpPr/>
              <p:nvPr/>
            </p:nvGrpSpPr>
            <p:grpSpPr>
              <a:xfrm>
                <a:off x="4931381" y="2858000"/>
                <a:ext cx="403540" cy="115083"/>
                <a:chOff x="2837540" y="5109556"/>
                <a:chExt cx="714894" cy="203877"/>
              </a:xfrm>
            </p:grpSpPr>
            <p:sp>
              <p:nvSpPr>
                <p:cNvPr id="273" name="Rounded Rectangle 272"/>
                <p:cNvSpPr/>
                <p:nvPr/>
              </p:nvSpPr>
              <p:spPr>
                <a:xfrm>
                  <a:off x="2837540" y="5109556"/>
                  <a:ext cx="714894" cy="203877"/>
                </a:xfrm>
                <a:prstGeom prst="roundRect">
                  <a:avLst>
                    <a:gd name="adj" fmla="val 32976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400"/>
                </a:p>
              </p:txBody>
            </p:sp>
            <p:sp>
              <p:nvSpPr>
                <p:cNvPr id="274" name="Oval 273"/>
                <p:cNvSpPr/>
                <p:nvPr/>
              </p:nvSpPr>
              <p:spPr>
                <a:xfrm>
                  <a:off x="2892360" y="5161617"/>
                  <a:ext cx="99753" cy="99753"/>
                </a:xfrm>
                <a:prstGeom prst="ellipse">
                  <a:avLst/>
                </a:prstGeom>
                <a:solidFill>
                  <a:srgbClr val="DD5C2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400"/>
                </a:p>
              </p:txBody>
            </p:sp>
            <p:sp>
              <p:nvSpPr>
                <p:cNvPr id="275" name="Oval 274"/>
                <p:cNvSpPr/>
                <p:nvPr/>
              </p:nvSpPr>
              <p:spPr>
                <a:xfrm>
                  <a:off x="3421158" y="5183339"/>
                  <a:ext cx="56308" cy="56308"/>
                </a:xfrm>
                <a:prstGeom prst="ellipse">
                  <a:avLst/>
                </a:prstGeom>
                <a:solidFill>
                  <a:srgbClr val="DD5C2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400"/>
                </a:p>
              </p:txBody>
            </p:sp>
            <p:sp>
              <p:nvSpPr>
                <p:cNvPr id="276" name="Oval 275"/>
                <p:cNvSpPr/>
                <p:nvPr/>
              </p:nvSpPr>
              <p:spPr>
                <a:xfrm>
                  <a:off x="3346190" y="5183339"/>
                  <a:ext cx="56308" cy="56308"/>
                </a:xfrm>
                <a:prstGeom prst="ellipse">
                  <a:avLst/>
                </a:prstGeom>
                <a:solidFill>
                  <a:srgbClr val="DD5C2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400"/>
                </a:p>
              </p:txBody>
            </p:sp>
            <p:sp>
              <p:nvSpPr>
                <p:cNvPr id="277" name="Oval 276"/>
                <p:cNvSpPr/>
                <p:nvPr/>
              </p:nvSpPr>
              <p:spPr>
                <a:xfrm>
                  <a:off x="3274232" y="5183339"/>
                  <a:ext cx="56308" cy="56308"/>
                </a:xfrm>
                <a:prstGeom prst="ellipse">
                  <a:avLst/>
                </a:prstGeom>
                <a:solidFill>
                  <a:srgbClr val="DD5C2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400"/>
                </a:p>
              </p:txBody>
            </p:sp>
          </p:grpSp>
          <p:cxnSp>
            <p:nvCxnSpPr>
              <p:cNvPr id="271" name="Straight Connector 270"/>
              <p:cNvCxnSpPr/>
              <p:nvPr/>
            </p:nvCxnSpPr>
            <p:spPr>
              <a:xfrm>
                <a:off x="4952422" y="3357860"/>
                <a:ext cx="371353" cy="0"/>
              </a:xfrm>
              <a:prstGeom prst="line">
                <a:avLst/>
              </a:prstGeom>
              <a:ln w="25400" cap="rnd">
                <a:solidFill>
                  <a:schemeClr val="bg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Straight Connector 271"/>
              <p:cNvCxnSpPr/>
              <p:nvPr/>
            </p:nvCxnSpPr>
            <p:spPr>
              <a:xfrm flipV="1">
                <a:off x="5141951" y="3269421"/>
                <a:ext cx="0" cy="88439"/>
              </a:xfrm>
              <a:prstGeom prst="line">
                <a:avLst/>
              </a:prstGeom>
              <a:ln w="25400" cap="flat">
                <a:solidFill>
                  <a:schemeClr val="bg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7" name="TextBox 266"/>
            <p:cNvSpPr txBox="1"/>
            <p:nvPr/>
          </p:nvSpPr>
          <p:spPr>
            <a:xfrm>
              <a:off x="3164503" y="6784311"/>
              <a:ext cx="906648" cy="3815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latin typeface="Helvetica Neue" charset="0"/>
                  <a:ea typeface="Helvetica Neue" charset="0"/>
                  <a:cs typeface="Helvetica Neue" charset="0"/>
                </a:rPr>
                <a:t>Connector IaaS</a:t>
              </a:r>
            </a:p>
          </p:txBody>
        </p:sp>
      </p:grpSp>
      <p:grpSp>
        <p:nvGrpSpPr>
          <p:cNvPr id="288" name="Group 287"/>
          <p:cNvGrpSpPr/>
          <p:nvPr/>
        </p:nvGrpSpPr>
        <p:grpSpPr>
          <a:xfrm>
            <a:off x="6703923" y="8086788"/>
            <a:ext cx="1408561" cy="1397933"/>
            <a:chOff x="6583574" y="-1860400"/>
            <a:chExt cx="1164100" cy="1155316"/>
          </a:xfrm>
        </p:grpSpPr>
        <p:sp>
          <p:nvSpPr>
            <p:cNvPr id="289" name="Oval 288"/>
            <p:cNvSpPr/>
            <p:nvPr/>
          </p:nvSpPr>
          <p:spPr>
            <a:xfrm>
              <a:off x="6764718" y="-1860400"/>
              <a:ext cx="795095" cy="795021"/>
            </a:xfrm>
            <a:prstGeom prst="ellipse">
              <a:avLst/>
            </a:prstGeom>
            <a:solidFill>
              <a:srgbClr val="DD5C2D"/>
            </a:solidFill>
            <a:ln w="38100">
              <a:solidFill>
                <a:srgbClr val="212C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400"/>
            </a:p>
          </p:txBody>
        </p:sp>
        <p:sp>
          <p:nvSpPr>
            <p:cNvPr id="290" name="TextBox 289"/>
            <p:cNvSpPr txBox="1"/>
            <p:nvPr/>
          </p:nvSpPr>
          <p:spPr>
            <a:xfrm>
              <a:off x="6583574" y="-1086625"/>
              <a:ext cx="1164100" cy="3815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latin typeface="Helvetica Neue" charset="0"/>
                  <a:ea typeface="Helvetica Neue" charset="0"/>
                  <a:cs typeface="Helvetica Neue" charset="0"/>
                </a:rPr>
                <a:t>Resource </a:t>
              </a:r>
              <a:r>
                <a:rPr lang="en-US" sz="1200" b="1">
                  <a:latin typeface="Helvetica Neue" charset="0"/>
                  <a:ea typeface="Helvetica Neue" charset="0"/>
                  <a:cs typeface="Helvetica Neue" charset="0"/>
                </a:rPr>
                <a:t>Control Policies</a:t>
              </a:r>
              <a:endParaRPr lang="en-US" sz="1200" b="1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pic>
          <p:nvPicPr>
            <p:cNvPr id="291" name="Picture 290"/>
            <p:cNvPicPr>
              <a:picLocks noChangeAspect="1"/>
            </p:cNvPicPr>
            <p:nvPr/>
          </p:nvPicPr>
          <p:blipFill>
            <a:blip r:embed="rId14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874277" y="-1767730"/>
              <a:ext cx="608056" cy="608056"/>
            </a:xfrm>
            <a:prstGeom prst="rect">
              <a:avLst/>
            </a:prstGeom>
          </p:spPr>
        </p:pic>
      </p:grpSp>
      <p:grpSp>
        <p:nvGrpSpPr>
          <p:cNvPr id="292" name="Group 291"/>
          <p:cNvGrpSpPr/>
          <p:nvPr/>
        </p:nvGrpSpPr>
        <p:grpSpPr>
          <a:xfrm>
            <a:off x="6630391" y="3472103"/>
            <a:ext cx="1549417" cy="1233141"/>
            <a:chOff x="11853575" y="7369300"/>
            <a:chExt cx="1280510" cy="1019124"/>
          </a:xfrm>
        </p:grpSpPr>
        <p:sp>
          <p:nvSpPr>
            <p:cNvPr id="293" name="Oval 292"/>
            <p:cNvSpPr/>
            <p:nvPr/>
          </p:nvSpPr>
          <p:spPr>
            <a:xfrm>
              <a:off x="12110991" y="7369300"/>
              <a:ext cx="795095" cy="795021"/>
            </a:xfrm>
            <a:prstGeom prst="ellipse">
              <a:avLst/>
            </a:prstGeom>
            <a:solidFill>
              <a:srgbClr val="DD5C2D"/>
            </a:solidFill>
            <a:ln w="38100">
              <a:solidFill>
                <a:srgbClr val="212C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400"/>
            </a:p>
          </p:txBody>
        </p:sp>
        <p:grpSp>
          <p:nvGrpSpPr>
            <p:cNvPr id="294" name="Group 293"/>
            <p:cNvGrpSpPr/>
            <p:nvPr/>
          </p:nvGrpSpPr>
          <p:grpSpPr>
            <a:xfrm>
              <a:off x="12144729" y="7606640"/>
              <a:ext cx="762097" cy="322032"/>
              <a:chOff x="10320403" y="2736990"/>
              <a:chExt cx="1115787" cy="471488"/>
            </a:xfrm>
          </p:grpSpPr>
          <p:sp>
            <p:nvSpPr>
              <p:cNvPr id="296" name="Can 295"/>
              <p:cNvSpPr/>
              <p:nvPr/>
            </p:nvSpPr>
            <p:spPr>
              <a:xfrm rot="16200000">
                <a:off x="10777000" y="2549287"/>
                <a:ext cx="471488" cy="846893"/>
              </a:xfrm>
              <a:prstGeom prst="can">
                <a:avLst/>
              </a:prstGeom>
              <a:solidFill>
                <a:schemeClr val="bg1"/>
              </a:solidFill>
              <a:ln>
                <a:solidFill>
                  <a:srgbClr val="212C6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400"/>
              </a:p>
            </p:txBody>
          </p:sp>
          <p:sp>
            <p:nvSpPr>
              <p:cNvPr id="297" name="Oval 98"/>
              <p:cNvSpPr/>
              <p:nvPr/>
            </p:nvSpPr>
            <p:spPr>
              <a:xfrm>
                <a:off x="10622555" y="3015558"/>
                <a:ext cx="62542" cy="6449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DD5C2D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400"/>
              </a:p>
            </p:txBody>
          </p:sp>
          <p:sp>
            <p:nvSpPr>
              <p:cNvPr id="298" name="Oval 98"/>
              <p:cNvSpPr/>
              <p:nvPr/>
            </p:nvSpPr>
            <p:spPr>
              <a:xfrm>
                <a:off x="10728162" y="3019246"/>
                <a:ext cx="62542" cy="6449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DD5C2D">
                    <a:alpha val="25000"/>
                  </a:srgb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400"/>
              </a:p>
            </p:txBody>
          </p:sp>
          <p:sp>
            <p:nvSpPr>
              <p:cNvPr id="299" name="Oval 98"/>
              <p:cNvSpPr/>
              <p:nvPr/>
            </p:nvSpPr>
            <p:spPr>
              <a:xfrm>
                <a:off x="10370525" y="3073910"/>
                <a:ext cx="62542" cy="6449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DD5C2D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400"/>
              </a:p>
            </p:txBody>
          </p:sp>
          <p:sp>
            <p:nvSpPr>
              <p:cNvPr id="300" name="Oval 98"/>
              <p:cNvSpPr/>
              <p:nvPr/>
            </p:nvSpPr>
            <p:spPr>
              <a:xfrm>
                <a:off x="10353864" y="2804287"/>
                <a:ext cx="62542" cy="6449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DD5C2D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400"/>
              </a:p>
            </p:txBody>
          </p:sp>
          <p:sp>
            <p:nvSpPr>
              <p:cNvPr id="301" name="Oval 98"/>
              <p:cNvSpPr/>
              <p:nvPr/>
            </p:nvSpPr>
            <p:spPr>
              <a:xfrm>
                <a:off x="10573753" y="2895902"/>
                <a:ext cx="62542" cy="6449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DD5C2D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400"/>
              </a:p>
            </p:txBody>
          </p:sp>
          <p:sp>
            <p:nvSpPr>
              <p:cNvPr id="302" name="Oval 98"/>
              <p:cNvSpPr/>
              <p:nvPr/>
            </p:nvSpPr>
            <p:spPr>
              <a:xfrm>
                <a:off x="10320403" y="2983309"/>
                <a:ext cx="62542" cy="6449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DD5C2D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400"/>
              </a:p>
            </p:txBody>
          </p:sp>
          <p:sp>
            <p:nvSpPr>
              <p:cNvPr id="303" name="Oval 98"/>
              <p:cNvSpPr/>
              <p:nvPr/>
            </p:nvSpPr>
            <p:spPr>
              <a:xfrm>
                <a:off x="10517862" y="3083324"/>
                <a:ext cx="62542" cy="6449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DD5C2D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400"/>
              </a:p>
            </p:txBody>
          </p:sp>
          <p:sp>
            <p:nvSpPr>
              <p:cNvPr id="304" name="Oval 98"/>
              <p:cNvSpPr/>
              <p:nvPr/>
            </p:nvSpPr>
            <p:spPr>
              <a:xfrm>
                <a:off x="10482452" y="2968242"/>
                <a:ext cx="62542" cy="64498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rgbClr val="DD5C2D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400"/>
              </a:p>
            </p:txBody>
          </p:sp>
          <p:sp>
            <p:nvSpPr>
              <p:cNvPr id="305" name="Oval 98"/>
              <p:cNvSpPr/>
              <p:nvPr/>
            </p:nvSpPr>
            <p:spPr>
              <a:xfrm>
                <a:off x="10377227" y="2884912"/>
                <a:ext cx="62542" cy="64498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rgbClr val="DD5C2D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400"/>
              </a:p>
            </p:txBody>
          </p:sp>
          <p:sp>
            <p:nvSpPr>
              <p:cNvPr id="306" name="Oval 98"/>
              <p:cNvSpPr/>
              <p:nvPr/>
            </p:nvSpPr>
            <p:spPr>
              <a:xfrm>
                <a:off x="10517862" y="2795085"/>
                <a:ext cx="62542" cy="64498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rgbClr val="DD5C2D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400"/>
              </a:p>
            </p:txBody>
          </p:sp>
          <p:sp>
            <p:nvSpPr>
              <p:cNvPr id="307" name="Oval 98"/>
              <p:cNvSpPr/>
              <p:nvPr/>
            </p:nvSpPr>
            <p:spPr>
              <a:xfrm>
                <a:off x="10901440" y="2870763"/>
                <a:ext cx="62542" cy="6449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DD5C2D">
                    <a:alpha val="25000"/>
                  </a:srgb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400"/>
              </a:p>
            </p:txBody>
          </p:sp>
          <p:sp>
            <p:nvSpPr>
              <p:cNvPr id="308" name="Oval 98"/>
              <p:cNvSpPr/>
              <p:nvPr/>
            </p:nvSpPr>
            <p:spPr>
              <a:xfrm>
                <a:off x="11091503" y="3043917"/>
                <a:ext cx="62542" cy="6449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DD5C2D">
                    <a:alpha val="25000"/>
                  </a:srgb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400"/>
              </a:p>
            </p:txBody>
          </p:sp>
          <p:sp>
            <p:nvSpPr>
              <p:cNvPr id="309" name="Oval 98"/>
              <p:cNvSpPr/>
              <p:nvPr/>
            </p:nvSpPr>
            <p:spPr>
              <a:xfrm>
                <a:off x="10932711" y="2984094"/>
                <a:ext cx="62542" cy="6449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DD5C2D">
                    <a:alpha val="25000"/>
                  </a:srgb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400"/>
              </a:p>
            </p:txBody>
          </p:sp>
          <p:sp>
            <p:nvSpPr>
              <p:cNvPr id="310" name="Oval 98"/>
              <p:cNvSpPr/>
              <p:nvPr/>
            </p:nvSpPr>
            <p:spPr>
              <a:xfrm>
                <a:off x="11178819" y="2867123"/>
                <a:ext cx="62542" cy="6449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DD5C2D">
                    <a:alpha val="25000"/>
                  </a:srgb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400"/>
              </a:p>
            </p:txBody>
          </p:sp>
          <p:sp>
            <p:nvSpPr>
              <p:cNvPr id="311" name="Oval 98"/>
              <p:cNvSpPr/>
              <p:nvPr/>
            </p:nvSpPr>
            <p:spPr>
              <a:xfrm>
                <a:off x="10800254" y="2940484"/>
                <a:ext cx="62542" cy="6449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DD5C2D">
                    <a:alpha val="25000"/>
                  </a:srgb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400"/>
              </a:p>
            </p:txBody>
          </p:sp>
          <p:sp>
            <p:nvSpPr>
              <p:cNvPr id="312" name="Oval 98"/>
              <p:cNvSpPr/>
              <p:nvPr/>
            </p:nvSpPr>
            <p:spPr>
              <a:xfrm>
                <a:off x="11030712" y="2903744"/>
                <a:ext cx="62542" cy="64498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rgbClr val="DD5C2D">
                    <a:alpha val="25000"/>
                  </a:srgb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400"/>
              </a:p>
            </p:txBody>
          </p:sp>
        </p:grpSp>
        <p:sp>
          <p:nvSpPr>
            <p:cNvPr id="295" name="TextBox 294"/>
            <p:cNvSpPr txBox="1"/>
            <p:nvPr/>
          </p:nvSpPr>
          <p:spPr>
            <a:xfrm>
              <a:off x="11853575" y="8159499"/>
              <a:ext cx="1280510" cy="228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latin typeface="Helvetica Neue" charset="0"/>
                  <a:ea typeface="Helvetica Neue" charset="0"/>
                  <a:cs typeface="Helvetica Neue" charset="0"/>
                </a:rPr>
                <a:t>CEP</a:t>
              </a:r>
            </a:p>
          </p:txBody>
        </p:sp>
      </p:grpSp>
      <p:grpSp>
        <p:nvGrpSpPr>
          <p:cNvPr id="313" name="Group 312"/>
          <p:cNvGrpSpPr/>
          <p:nvPr/>
        </p:nvGrpSpPr>
        <p:grpSpPr>
          <a:xfrm>
            <a:off x="6781694" y="2150351"/>
            <a:ext cx="1280510" cy="1221872"/>
            <a:chOff x="3715949" y="-2394501"/>
            <a:chExt cx="1058273" cy="1009811"/>
          </a:xfrm>
        </p:grpSpPr>
        <p:sp>
          <p:nvSpPr>
            <p:cNvPr id="314" name="Oval 313"/>
            <p:cNvSpPr/>
            <p:nvPr/>
          </p:nvSpPr>
          <p:spPr>
            <a:xfrm>
              <a:off x="3836179" y="-2394501"/>
              <a:ext cx="795095" cy="795095"/>
            </a:xfrm>
            <a:prstGeom prst="ellipse">
              <a:avLst/>
            </a:prstGeom>
            <a:solidFill>
              <a:srgbClr val="DD5C2D"/>
            </a:solidFill>
            <a:ln w="38100">
              <a:solidFill>
                <a:srgbClr val="212C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400"/>
            </a:p>
          </p:txBody>
        </p:sp>
        <p:sp>
          <p:nvSpPr>
            <p:cNvPr id="315" name="Freeform 314"/>
            <p:cNvSpPr/>
            <p:nvPr/>
          </p:nvSpPr>
          <p:spPr>
            <a:xfrm>
              <a:off x="3828020" y="-2053235"/>
              <a:ext cx="118635" cy="140600"/>
            </a:xfrm>
            <a:custGeom>
              <a:avLst/>
              <a:gdLst>
                <a:gd name="connsiteX0" fmla="*/ 0 w 1414272"/>
                <a:gd name="connsiteY0" fmla="*/ 260096 h 491744"/>
                <a:gd name="connsiteX1" fmla="*/ 48768 w 1414272"/>
                <a:gd name="connsiteY1" fmla="*/ 134112 h 491744"/>
                <a:gd name="connsiteX2" fmla="*/ 89408 w 1414272"/>
                <a:gd name="connsiteY2" fmla="*/ 329184 h 491744"/>
                <a:gd name="connsiteX3" fmla="*/ 146304 w 1414272"/>
                <a:gd name="connsiteY3" fmla="*/ 44704 h 491744"/>
                <a:gd name="connsiteX4" fmla="*/ 182880 w 1414272"/>
                <a:gd name="connsiteY4" fmla="*/ 191008 h 491744"/>
                <a:gd name="connsiteX5" fmla="*/ 231648 w 1414272"/>
                <a:gd name="connsiteY5" fmla="*/ 0 h 491744"/>
                <a:gd name="connsiteX6" fmla="*/ 251968 w 1414272"/>
                <a:gd name="connsiteY6" fmla="*/ 280416 h 491744"/>
                <a:gd name="connsiteX7" fmla="*/ 292608 w 1414272"/>
                <a:gd name="connsiteY7" fmla="*/ 162560 h 491744"/>
                <a:gd name="connsiteX8" fmla="*/ 333248 w 1414272"/>
                <a:gd name="connsiteY8" fmla="*/ 357632 h 491744"/>
                <a:gd name="connsiteX9" fmla="*/ 382016 w 1414272"/>
                <a:gd name="connsiteY9" fmla="*/ 150368 h 491744"/>
                <a:gd name="connsiteX10" fmla="*/ 398272 w 1414272"/>
                <a:gd name="connsiteY10" fmla="*/ 251968 h 491744"/>
                <a:gd name="connsiteX11" fmla="*/ 451104 w 1414272"/>
                <a:gd name="connsiteY11" fmla="*/ 73152 h 491744"/>
                <a:gd name="connsiteX12" fmla="*/ 495808 w 1414272"/>
                <a:gd name="connsiteY12" fmla="*/ 312928 h 491744"/>
                <a:gd name="connsiteX13" fmla="*/ 536448 w 1414272"/>
                <a:gd name="connsiteY13" fmla="*/ 146304 h 491744"/>
                <a:gd name="connsiteX14" fmla="*/ 552704 w 1414272"/>
                <a:gd name="connsiteY14" fmla="*/ 243840 h 491744"/>
                <a:gd name="connsiteX15" fmla="*/ 589280 w 1414272"/>
                <a:gd name="connsiteY15" fmla="*/ 101600 h 491744"/>
                <a:gd name="connsiteX16" fmla="*/ 601472 w 1414272"/>
                <a:gd name="connsiteY16" fmla="*/ 195072 h 491744"/>
                <a:gd name="connsiteX17" fmla="*/ 625856 w 1414272"/>
                <a:gd name="connsiteY17" fmla="*/ 134112 h 491744"/>
                <a:gd name="connsiteX18" fmla="*/ 654304 w 1414272"/>
                <a:gd name="connsiteY18" fmla="*/ 268224 h 491744"/>
                <a:gd name="connsiteX19" fmla="*/ 694944 w 1414272"/>
                <a:gd name="connsiteY19" fmla="*/ 138176 h 491744"/>
                <a:gd name="connsiteX20" fmla="*/ 739648 w 1414272"/>
                <a:gd name="connsiteY20" fmla="*/ 337312 h 491744"/>
                <a:gd name="connsiteX21" fmla="*/ 772160 w 1414272"/>
                <a:gd name="connsiteY21" fmla="*/ 125984 h 491744"/>
                <a:gd name="connsiteX22" fmla="*/ 812800 w 1414272"/>
                <a:gd name="connsiteY22" fmla="*/ 280416 h 491744"/>
                <a:gd name="connsiteX23" fmla="*/ 845312 w 1414272"/>
                <a:gd name="connsiteY23" fmla="*/ 170688 h 491744"/>
                <a:gd name="connsiteX24" fmla="*/ 869696 w 1414272"/>
                <a:gd name="connsiteY24" fmla="*/ 308864 h 491744"/>
                <a:gd name="connsiteX25" fmla="*/ 894080 w 1414272"/>
                <a:gd name="connsiteY25" fmla="*/ 195072 h 491744"/>
                <a:gd name="connsiteX26" fmla="*/ 934720 w 1414272"/>
                <a:gd name="connsiteY26" fmla="*/ 382016 h 491744"/>
                <a:gd name="connsiteX27" fmla="*/ 975360 w 1414272"/>
                <a:gd name="connsiteY27" fmla="*/ 60960 h 491744"/>
                <a:gd name="connsiteX28" fmla="*/ 1007872 w 1414272"/>
                <a:gd name="connsiteY28" fmla="*/ 292608 h 491744"/>
                <a:gd name="connsiteX29" fmla="*/ 1036320 w 1414272"/>
                <a:gd name="connsiteY29" fmla="*/ 154432 h 491744"/>
                <a:gd name="connsiteX30" fmla="*/ 1076960 w 1414272"/>
                <a:gd name="connsiteY30" fmla="*/ 357632 h 491744"/>
                <a:gd name="connsiteX31" fmla="*/ 1117600 w 1414272"/>
                <a:gd name="connsiteY31" fmla="*/ 48768 h 491744"/>
                <a:gd name="connsiteX32" fmla="*/ 1174496 w 1414272"/>
                <a:gd name="connsiteY32" fmla="*/ 491744 h 491744"/>
                <a:gd name="connsiteX33" fmla="*/ 1198880 w 1414272"/>
                <a:gd name="connsiteY33" fmla="*/ 207264 h 491744"/>
                <a:gd name="connsiteX34" fmla="*/ 1235456 w 1414272"/>
                <a:gd name="connsiteY34" fmla="*/ 329184 h 491744"/>
                <a:gd name="connsiteX35" fmla="*/ 1288288 w 1414272"/>
                <a:gd name="connsiteY35" fmla="*/ 81280 h 491744"/>
                <a:gd name="connsiteX36" fmla="*/ 1337056 w 1414272"/>
                <a:gd name="connsiteY36" fmla="*/ 467360 h 491744"/>
                <a:gd name="connsiteX37" fmla="*/ 1385824 w 1414272"/>
                <a:gd name="connsiteY37" fmla="*/ 207264 h 491744"/>
                <a:gd name="connsiteX38" fmla="*/ 1414272 w 1414272"/>
                <a:gd name="connsiteY38" fmla="*/ 333248 h 491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414272" h="491744">
                  <a:moveTo>
                    <a:pt x="0" y="260096"/>
                  </a:moveTo>
                  <a:lnTo>
                    <a:pt x="48768" y="134112"/>
                  </a:lnTo>
                  <a:lnTo>
                    <a:pt x="89408" y="329184"/>
                  </a:lnTo>
                  <a:lnTo>
                    <a:pt x="146304" y="44704"/>
                  </a:lnTo>
                  <a:lnTo>
                    <a:pt x="182880" y="191008"/>
                  </a:lnTo>
                  <a:lnTo>
                    <a:pt x="231648" y="0"/>
                  </a:lnTo>
                  <a:lnTo>
                    <a:pt x="251968" y="280416"/>
                  </a:lnTo>
                  <a:lnTo>
                    <a:pt x="292608" y="162560"/>
                  </a:lnTo>
                  <a:lnTo>
                    <a:pt x="333248" y="357632"/>
                  </a:lnTo>
                  <a:lnTo>
                    <a:pt x="382016" y="150368"/>
                  </a:lnTo>
                  <a:lnTo>
                    <a:pt x="398272" y="251968"/>
                  </a:lnTo>
                  <a:lnTo>
                    <a:pt x="451104" y="73152"/>
                  </a:lnTo>
                  <a:lnTo>
                    <a:pt x="495808" y="312928"/>
                  </a:lnTo>
                  <a:lnTo>
                    <a:pt x="536448" y="146304"/>
                  </a:lnTo>
                  <a:lnTo>
                    <a:pt x="552704" y="243840"/>
                  </a:lnTo>
                  <a:lnTo>
                    <a:pt x="589280" y="101600"/>
                  </a:lnTo>
                  <a:lnTo>
                    <a:pt x="601472" y="195072"/>
                  </a:lnTo>
                  <a:lnTo>
                    <a:pt x="625856" y="134112"/>
                  </a:lnTo>
                  <a:lnTo>
                    <a:pt x="654304" y="268224"/>
                  </a:lnTo>
                  <a:lnTo>
                    <a:pt x="694944" y="138176"/>
                  </a:lnTo>
                  <a:lnTo>
                    <a:pt x="739648" y="337312"/>
                  </a:lnTo>
                  <a:lnTo>
                    <a:pt x="772160" y="125984"/>
                  </a:lnTo>
                  <a:lnTo>
                    <a:pt x="812800" y="280416"/>
                  </a:lnTo>
                  <a:lnTo>
                    <a:pt x="845312" y="170688"/>
                  </a:lnTo>
                  <a:lnTo>
                    <a:pt x="869696" y="308864"/>
                  </a:lnTo>
                  <a:lnTo>
                    <a:pt x="894080" y="195072"/>
                  </a:lnTo>
                  <a:lnTo>
                    <a:pt x="934720" y="382016"/>
                  </a:lnTo>
                  <a:lnTo>
                    <a:pt x="975360" y="60960"/>
                  </a:lnTo>
                  <a:lnTo>
                    <a:pt x="1007872" y="292608"/>
                  </a:lnTo>
                  <a:lnTo>
                    <a:pt x="1036320" y="154432"/>
                  </a:lnTo>
                  <a:lnTo>
                    <a:pt x="1076960" y="357632"/>
                  </a:lnTo>
                  <a:lnTo>
                    <a:pt x="1117600" y="48768"/>
                  </a:lnTo>
                  <a:lnTo>
                    <a:pt x="1174496" y="491744"/>
                  </a:lnTo>
                  <a:lnTo>
                    <a:pt x="1198880" y="207264"/>
                  </a:lnTo>
                  <a:lnTo>
                    <a:pt x="1235456" y="329184"/>
                  </a:lnTo>
                  <a:lnTo>
                    <a:pt x="1288288" y="81280"/>
                  </a:lnTo>
                  <a:lnTo>
                    <a:pt x="1337056" y="467360"/>
                  </a:lnTo>
                  <a:lnTo>
                    <a:pt x="1385824" y="207264"/>
                  </a:lnTo>
                  <a:lnTo>
                    <a:pt x="1414272" y="333248"/>
                  </a:lnTo>
                </a:path>
              </a:pathLst>
            </a:custGeom>
            <a:noFill/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400"/>
            </a:p>
          </p:txBody>
        </p:sp>
        <p:sp>
          <p:nvSpPr>
            <p:cNvPr id="316" name="Freeform 315"/>
            <p:cNvSpPr/>
            <p:nvPr/>
          </p:nvSpPr>
          <p:spPr>
            <a:xfrm>
              <a:off x="3936716" y="-2025429"/>
              <a:ext cx="581437" cy="140600"/>
            </a:xfrm>
            <a:custGeom>
              <a:avLst/>
              <a:gdLst>
                <a:gd name="connsiteX0" fmla="*/ 0 w 1414272"/>
                <a:gd name="connsiteY0" fmla="*/ 260096 h 491744"/>
                <a:gd name="connsiteX1" fmla="*/ 48768 w 1414272"/>
                <a:gd name="connsiteY1" fmla="*/ 134112 h 491744"/>
                <a:gd name="connsiteX2" fmla="*/ 89408 w 1414272"/>
                <a:gd name="connsiteY2" fmla="*/ 329184 h 491744"/>
                <a:gd name="connsiteX3" fmla="*/ 146304 w 1414272"/>
                <a:gd name="connsiteY3" fmla="*/ 44704 h 491744"/>
                <a:gd name="connsiteX4" fmla="*/ 182880 w 1414272"/>
                <a:gd name="connsiteY4" fmla="*/ 191008 h 491744"/>
                <a:gd name="connsiteX5" fmla="*/ 231648 w 1414272"/>
                <a:gd name="connsiteY5" fmla="*/ 0 h 491744"/>
                <a:gd name="connsiteX6" fmla="*/ 251968 w 1414272"/>
                <a:gd name="connsiteY6" fmla="*/ 280416 h 491744"/>
                <a:gd name="connsiteX7" fmla="*/ 292608 w 1414272"/>
                <a:gd name="connsiteY7" fmla="*/ 162560 h 491744"/>
                <a:gd name="connsiteX8" fmla="*/ 333248 w 1414272"/>
                <a:gd name="connsiteY8" fmla="*/ 357632 h 491744"/>
                <a:gd name="connsiteX9" fmla="*/ 382016 w 1414272"/>
                <a:gd name="connsiteY9" fmla="*/ 150368 h 491744"/>
                <a:gd name="connsiteX10" fmla="*/ 398272 w 1414272"/>
                <a:gd name="connsiteY10" fmla="*/ 251968 h 491744"/>
                <a:gd name="connsiteX11" fmla="*/ 451104 w 1414272"/>
                <a:gd name="connsiteY11" fmla="*/ 73152 h 491744"/>
                <a:gd name="connsiteX12" fmla="*/ 495808 w 1414272"/>
                <a:gd name="connsiteY12" fmla="*/ 312928 h 491744"/>
                <a:gd name="connsiteX13" fmla="*/ 536448 w 1414272"/>
                <a:gd name="connsiteY13" fmla="*/ 146304 h 491744"/>
                <a:gd name="connsiteX14" fmla="*/ 552704 w 1414272"/>
                <a:gd name="connsiteY14" fmla="*/ 243840 h 491744"/>
                <a:gd name="connsiteX15" fmla="*/ 589280 w 1414272"/>
                <a:gd name="connsiteY15" fmla="*/ 101600 h 491744"/>
                <a:gd name="connsiteX16" fmla="*/ 601472 w 1414272"/>
                <a:gd name="connsiteY16" fmla="*/ 195072 h 491744"/>
                <a:gd name="connsiteX17" fmla="*/ 625856 w 1414272"/>
                <a:gd name="connsiteY17" fmla="*/ 134112 h 491744"/>
                <a:gd name="connsiteX18" fmla="*/ 654304 w 1414272"/>
                <a:gd name="connsiteY18" fmla="*/ 268224 h 491744"/>
                <a:gd name="connsiteX19" fmla="*/ 694944 w 1414272"/>
                <a:gd name="connsiteY19" fmla="*/ 138176 h 491744"/>
                <a:gd name="connsiteX20" fmla="*/ 739648 w 1414272"/>
                <a:gd name="connsiteY20" fmla="*/ 337312 h 491744"/>
                <a:gd name="connsiteX21" fmla="*/ 772160 w 1414272"/>
                <a:gd name="connsiteY21" fmla="*/ 125984 h 491744"/>
                <a:gd name="connsiteX22" fmla="*/ 812800 w 1414272"/>
                <a:gd name="connsiteY22" fmla="*/ 280416 h 491744"/>
                <a:gd name="connsiteX23" fmla="*/ 845312 w 1414272"/>
                <a:gd name="connsiteY23" fmla="*/ 170688 h 491744"/>
                <a:gd name="connsiteX24" fmla="*/ 869696 w 1414272"/>
                <a:gd name="connsiteY24" fmla="*/ 308864 h 491744"/>
                <a:gd name="connsiteX25" fmla="*/ 894080 w 1414272"/>
                <a:gd name="connsiteY25" fmla="*/ 195072 h 491744"/>
                <a:gd name="connsiteX26" fmla="*/ 934720 w 1414272"/>
                <a:gd name="connsiteY26" fmla="*/ 382016 h 491744"/>
                <a:gd name="connsiteX27" fmla="*/ 975360 w 1414272"/>
                <a:gd name="connsiteY27" fmla="*/ 60960 h 491744"/>
                <a:gd name="connsiteX28" fmla="*/ 1007872 w 1414272"/>
                <a:gd name="connsiteY28" fmla="*/ 292608 h 491744"/>
                <a:gd name="connsiteX29" fmla="*/ 1036320 w 1414272"/>
                <a:gd name="connsiteY29" fmla="*/ 154432 h 491744"/>
                <a:gd name="connsiteX30" fmla="*/ 1076960 w 1414272"/>
                <a:gd name="connsiteY30" fmla="*/ 357632 h 491744"/>
                <a:gd name="connsiteX31" fmla="*/ 1117600 w 1414272"/>
                <a:gd name="connsiteY31" fmla="*/ 48768 h 491744"/>
                <a:gd name="connsiteX32" fmla="*/ 1174496 w 1414272"/>
                <a:gd name="connsiteY32" fmla="*/ 491744 h 491744"/>
                <a:gd name="connsiteX33" fmla="*/ 1198880 w 1414272"/>
                <a:gd name="connsiteY33" fmla="*/ 207264 h 491744"/>
                <a:gd name="connsiteX34" fmla="*/ 1235456 w 1414272"/>
                <a:gd name="connsiteY34" fmla="*/ 329184 h 491744"/>
                <a:gd name="connsiteX35" fmla="*/ 1288288 w 1414272"/>
                <a:gd name="connsiteY35" fmla="*/ 81280 h 491744"/>
                <a:gd name="connsiteX36" fmla="*/ 1337056 w 1414272"/>
                <a:gd name="connsiteY36" fmla="*/ 467360 h 491744"/>
                <a:gd name="connsiteX37" fmla="*/ 1385824 w 1414272"/>
                <a:gd name="connsiteY37" fmla="*/ 207264 h 491744"/>
                <a:gd name="connsiteX38" fmla="*/ 1414272 w 1414272"/>
                <a:gd name="connsiteY38" fmla="*/ 333248 h 491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414272" h="491744">
                  <a:moveTo>
                    <a:pt x="0" y="260096"/>
                  </a:moveTo>
                  <a:lnTo>
                    <a:pt x="48768" y="134112"/>
                  </a:lnTo>
                  <a:lnTo>
                    <a:pt x="89408" y="329184"/>
                  </a:lnTo>
                  <a:lnTo>
                    <a:pt x="146304" y="44704"/>
                  </a:lnTo>
                  <a:lnTo>
                    <a:pt x="182880" y="191008"/>
                  </a:lnTo>
                  <a:lnTo>
                    <a:pt x="231648" y="0"/>
                  </a:lnTo>
                  <a:lnTo>
                    <a:pt x="251968" y="280416"/>
                  </a:lnTo>
                  <a:lnTo>
                    <a:pt x="292608" y="162560"/>
                  </a:lnTo>
                  <a:lnTo>
                    <a:pt x="333248" y="357632"/>
                  </a:lnTo>
                  <a:lnTo>
                    <a:pt x="382016" y="150368"/>
                  </a:lnTo>
                  <a:lnTo>
                    <a:pt x="398272" y="251968"/>
                  </a:lnTo>
                  <a:lnTo>
                    <a:pt x="451104" y="73152"/>
                  </a:lnTo>
                  <a:lnTo>
                    <a:pt x="495808" y="312928"/>
                  </a:lnTo>
                  <a:lnTo>
                    <a:pt x="536448" y="146304"/>
                  </a:lnTo>
                  <a:lnTo>
                    <a:pt x="552704" y="243840"/>
                  </a:lnTo>
                  <a:lnTo>
                    <a:pt x="589280" y="101600"/>
                  </a:lnTo>
                  <a:lnTo>
                    <a:pt x="601472" y="195072"/>
                  </a:lnTo>
                  <a:lnTo>
                    <a:pt x="625856" y="134112"/>
                  </a:lnTo>
                  <a:lnTo>
                    <a:pt x="654304" y="268224"/>
                  </a:lnTo>
                  <a:lnTo>
                    <a:pt x="694944" y="138176"/>
                  </a:lnTo>
                  <a:lnTo>
                    <a:pt x="739648" y="337312"/>
                  </a:lnTo>
                  <a:lnTo>
                    <a:pt x="772160" y="125984"/>
                  </a:lnTo>
                  <a:lnTo>
                    <a:pt x="812800" y="280416"/>
                  </a:lnTo>
                  <a:lnTo>
                    <a:pt x="845312" y="170688"/>
                  </a:lnTo>
                  <a:lnTo>
                    <a:pt x="869696" y="308864"/>
                  </a:lnTo>
                  <a:lnTo>
                    <a:pt x="894080" y="195072"/>
                  </a:lnTo>
                  <a:lnTo>
                    <a:pt x="934720" y="382016"/>
                  </a:lnTo>
                  <a:lnTo>
                    <a:pt x="975360" y="60960"/>
                  </a:lnTo>
                  <a:lnTo>
                    <a:pt x="1007872" y="292608"/>
                  </a:lnTo>
                  <a:lnTo>
                    <a:pt x="1036320" y="154432"/>
                  </a:lnTo>
                  <a:lnTo>
                    <a:pt x="1076960" y="357632"/>
                  </a:lnTo>
                  <a:lnTo>
                    <a:pt x="1117600" y="48768"/>
                  </a:lnTo>
                  <a:lnTo>
                    <a:pt x="1174496" y="491744"/>
                  </a:lnTo>
                  <a:lnTo>
                    <a:pt x="1198880" y="207264"/>
                  </a:lnTo>
                  <a:lnTo>
                    <a:pt x="1235456" y="329184"/>
                  </a:lnTo>
                  <a:lnTo>
                    <a:pt x="1288288" y="81280"/>
                  </a:lnTo>
                  <a:lnTo>
                    <a:pt x="1337056" y="467360"/>
                  </a:lnTo>
                  <a:lnTo>
                    <a:pt x="1385824" y="207264"/>
                  </a:lnTo>
                  <a:lnTo>
                    <a:pt x="1414272" y="333248"/>
                  </a:lnTo>
                </a:path>
              </a:pathLst>
            </a:custGeom>
            <a:noFill/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400"/>
            </a:p>
          </p:txBody>
        </p:sp>
        <p:sp>
          <p:nvSpPr>
            <p:cNvPr id="317" name="Freeform 316"/>
            <p:cNvSpPr/>
            <p:nvPr/>
          </p:nvSpPr>
          <p:spPr>
            <a:xfrm>
              <a:off x="4518154" y="-2025622"/>
              <a:ext cx="118635" cy="140600"/>
            </a:xfrm>
            <a:custGeom>
              <a:avLst/>
              <a:gdLst>
                <a:gd name="connsiteX0" fmla="*/ 0 w 1414272"/>
                <a:gd name="connsiteY0" fmla="*/ 260096 h 491744"/>
                <a:gd name="connsiteX1" fmla="*/ 48768 w 1414272"/>
                <a:gd name="connsiteY1" fmla="*/ 134112 h 491744"/>
                <a:gd name="connsiteX2" fmla="*/ 89408 w 1414272"/>
                <a:gd name="connsiteY2" fmla="*/ 329184 h 491744"/>
                <a:gd name="connsiteX3" fmla="*/ 146304 w 1414272"/>
                <a:gd name="connsiteY3" fmla="*/ 44704 h 491744"/>
                <a:gd name="connsiteX4" fmla="*/ 182880 w 1414272"/>
                <a:gd name="connsiteY4" fmla="*/ 191008 h 491744"/>
                <a:gd name="connsiteX5" fmla="*/ 231648 w 1414272"/>
                <a:gd name="connsiteY5" fmla="*/ 0 h 491744"/>
                <a:gd name="connsiteX6" fmla="*/ 251968 w 1414272"/>
                <a:gd name="connsiteY6" fmla="*/ 280416 h 491744"/>
                <a:gd name="connsiteX7" fmla="*/ 292608 w 1414272"/>
                <a:gd name="connsiteY7" fmla="*/ 162560 h 491744"/>
                <a:gd name="connsiteX8" fmla="*/ 333248 w 1414272"/>
                <a:gd name="connsiteY8" fmla="*/ 357632 h 491744"/>
                <a:gd name="connsiteX9" fmla="*/ 382016 w 1414272"/>
                <a:gd name="connsiteY9" fmla="*/ 150368 h 491744"/>
                <a:gd name="connsiteX10" fmla="*/ 398272 w 1414272"/>
                <a:gd name="connsiteY10" fmla="*/ 251968 h 491744"/>
                <a:gd name="connsiteX11" fmla="*/ 451104 w 1414272"/>
                <a:gd name="connsiteY11" fmla="*/ 73152 h 491744"/>
                <a:gd name="connsiteX12" fmla="*/ 495808 w 1414272"/>
                <a:gd name="connsiteY12" fmla="*/ 312928 h 491744"/>
                <a:gd name="connsiteX13" fmla="*/ 536448 w 1414272"/>
                <a:gd name="connsiteY13" fmla="*/ 146304 h 491744"/>
                <a:gd name="connsiteX14" fmla="*/ 552704 w 1414272"/>
                <a:gd name="connsiteY14" fmla="*/ 243840 h 491744"/>
                <a:gd name="connsiteX15" fmla="*/ 589280 w 1414272"/>
                <a:gd name="connsiteY15" fmla="*/ 101600 h 491744"/>
                <a:gd name="connsiteX16" fmla="*/ 601472 w 1414272"/>
                <a:gd name="connsiteY16" fmla="*/ 195072 h 491744"/>
                <a:gd name="connsiteX17" fmla="*/ 625856 w 1414272"/>
                <a:gd name="connsiteY17" fmla="*/ 134112 h 491744"/>
                <a:gd name="connsiteX18" fmla="*/ 654304 w 1414272"/>
                <a:gd name="connsiteY18" fmla="*/ 268224 h 491744"/>
                <a:gd name="connsiteX19" fmla="*/ 694944 w 1414272"/>
                <a:gd name="connsiteY19" fmla="*/ 138176 h 491744"/>
                <a:gd name="connsiteX20" fmla="*/ 739648 w 1414272"/>
                <a:gd name="connsiteY20" fmla="*/ 337312 h 491744"/>
                <a:gd name="connsiteX21" fmla="*/ 772160 w 1414272"/>
                <a:gd name="connsiteY21" fmla="*/ 125984 h 491744"/>
                <a:gd name="connsiteX22" fmla="*/ 812800 w 1414272"/>
                <a:gd name="connsiteY22" fmla="*/ 280416 h 491744"/>
                <a:gd name="connsiteX23" fmla="*/ 845312 w 1414272"/>
                <a:gd name="connsiteY23" fmla="*/ 170688 h 491744"/>
                <a:gd name="connsiteX24" fmla="*/ 869696 w 1414272"/>
                <a:gd name="connsiteY24" fmla="*/ 308864 h 491744"/>
                <a:gd name="connsiteX25" fmla="*/ 894080 w 1414272"/>
                <a:gd name="connsiteY25" fmla="*/ 195072 h 491744"/>
                <a:gd name="connsiteX26" fmla="*/ 934720 w 1414272"/>
                <a:gd name="connsiteY26" fmla="*/ 382016 h 491744"/>
                <a:gd name="connsiteX27" fmla="*/ 975360 w 1414272"/>
                <a:gd name="connsiteY27" fmla="*/ 60960 h 491744"/>
                <a:gd name="connsiteX28" fmla="*/ 1007872 w 1414272"/>
                <a:gd name="connsiteY28" fmla="*/ 292608 h 491744"/>
                <a:gd name="connsiteX29" fmla="*/ 1036320 w 1414272"/>
                <a:gd name="connsiteY29" fmla="*/ 154432 h 491744"/>
                <a:gd name="connsiteX30" fmla="*/ 1076960 w 1414272"/>
                <a:gd name="connsiteY30" fmla="*/ 357632 h 491744"/>
                <a:gd name="connsiteX31" fmla="*/ 1117600 w 1414272"/>
                <a:gd name="connsiteY31" fmla="*/ 48768 h 491744"/>
                <a:gd name="connsiteX32" fmla="*/ 1174496 w 1414272"/>
                <a:gd name="connsiteY32" fmla="*/ 491744 h 491744"/>
                <a:gd name="connsiteX33" fmla="*/ 1198880 w 1414272"/>
                <a:gd name="connsiteY33" fmla="*/ 207264 h 491744"/>
                <a:gd name="connsiteX34" fmla="*/ 1235456 w 1414272"/>
                <a:gd name="connsiteY34" fmla="*/ 329184 h 491744"/>
                <a:gd name="connsiteX35" fmla="*/ 1288288 w 1414272"/>
                <a:gd name="connsiteY35" fmla="*/ 81280 h 491744"/>
                <a:gd name="connsiteX36" fmla="*/ 1337056 w 1414272"/>
                <a:gd name="connsiteY36" fmla="*/ 467360 h 491744"/>
                <a:gd name="connsiteX37" fmla="*/ 1385824 w 1414272"/>
                <a:gd name="connsiteY37" fmla="*/ 207264 h 491744"/>
                <a:gd name="connsiteX38" fmla="*/ 1414272 w 1414272"/>
                <a:gd name="connsiteY38" fmla="*/ 333248 h 491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414272" h="491744">
                  <a:moveTo>
                    <a:pt x="0" y="260096"/>
                  </a:moveTo>
                  <a:lnTo>
                    <a:pt x="48768" y="134112"/>
                  </a:lnTo>
                  <a:lnTo>
                    <a:pt x="89408" y="329184"/>
                  </a:lnTo>
                  <a:lnTo>
                    <a:pt x="146304" y="44704"/>
                  </a:lnTo>
                  <a:lnTo>
                    <a:pt x="182880" y="191008"/>
                  </a:lnTo>
                  <a:lnTo>
                    <a:pt x="231648" y="0"/>
                  </a:lnTo>
                  <a:lnTo>
                    <a:pt x="251968" y="280416"/>
                  </a:lnTo>
                  <a:lnTo>
                    <a:pt x="292608" y="162560"/>
                  </a:lnTo>
                  <a:lnTo>
                    <a:pt x="333248" y="357632"/>
                  </a:lnTo>
                  <a:lnTo>
                    <a:pt x="382016" y="150368"/>
                  </a:lnTo>
                  <a:lnTo>
                    <a:pt x="398272" y="251968"/>
                  </a:lnTo>
                  <a:lnTo>
                    <a:pt x="451104" y="73152"/>
                  </a:lnTo>
                  <a:lnTo>
                    <a:pt x="495808" y="312928"/>
                  </a:lnTo>
                  <a:lnTo>
                    <a:pt x="536448" y="146304"/>
                  </a:lnTo>
                  <a:lnTo>
                    <a:pt x="552704" y="243840"/>
                  </a:lnTo>
                  <a:lnTo>
                    <a:pt x="589280" y="101600"/>
                  </a:lnTo>
                  <a:lnTo>
                    <a:pt x="601472" y="195072"/>
                  </a:lnTo>
                  <a:lnTo>
                    <a:pt x="625856" y="134112"/>
                  </a:lnTo>
                  <a:lnTo>
                    <a:pt x="654304" y="268224"/>
                  </a:lnTo>
                  <a:lnTo>
                    <a:pt x="694944" y="138176"/>
                  </a:lnTo>
                  <a:lnTo>
                    <a:pt x="739648" y="337312"/>
                  </a:lnTo>
                  <a:lnTo>
                    <a:pt x="772160" y="125984"/>
                  </a:lnTo>
                  <a:lnTo>
                    <a:pt x="812800" y="280416"/>
                  </a:lnTo>
                  <a:lnTo>
                    <a:pt x="845312" y="170688"/>
                  </a:lnTo>
                  <a:lnTo>
                    <a:pt x="869696" y="308864"/>
                  </a:lnTo>
                  <a:lnTo>
                    <a:pt x="894080" y="195072"/>
                  </a:lnTo>
                  <a:lnTo>
                    <a:pt x="934720" y="382016"/>
                  </a:lnTo>
                  <a:lnTo>
                    <a:pt x="975360" y="60960"/>
                  </a:lnTo>
                  <a:lnTo>
                    <a:pt x="1007872" y="292608"/>
                  </a:lnTo>
                  <a:lnTo>
                    <a:pt x="1036320" y="154432"/>
                  </a:lnTo>
                  <a:lnTo>
                    <a:pt x="1076960" y="357632"/>
                  </a:lnTo>
                  <a:lnTo>
                    <a:pt x="1117600" y="48768"/>
                  </a:lnTo>
                  <a:lnTo>
                    <a:pt x="1174496" y="491744"/>
                  </a:lnTo>
                  <a:lnTo>
                    <a:pt x="1198880" y="207264"/>
                  </a:lnTo>
                  <a:lnTo>
                    <a:pt x="1235456" y="329184"/>
                  </a:lnTo>
                  <a:lnTo>
                    <a:pt x="1288288" y="81280"/>
                  </a:lnTo>
                  <a:lnTo>
                    <a:pt x="1337056" y="467360"/>
                  </a:lnTo>
                  <a:lnTo>
                    <a:pt x="1385824" y="207264"/>
                  </a:lnTo>
                  <a:lnTo>
                    <a:pt x="1414272" y="333248"/>
                  </a:lnTo>
                </a:path>
              </a:pathLst>
            </a:custGeom>
            <a:noFill/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400"/>
            </a:p>
          </p:txBody>
        </p:sp>
        <p:pic>
          <p:nvPicPr>
            <p:cNvPr id="318" name="Picture 317"/>
            <p:cNvPicPr>
              <a:picLocks noChangeAspect="1"/>
            </p:cNvPicPr>
            <p:nvPr/>
          </p:nvPicPr>
          <p:blipFill>
            <a:blip r:embed="rId16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ackgroundRemoval t="9585" b="89617" l="0" r="100000"/>
                      </a14:imgEffect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915922" y="-2323987"/>
              <a:ext cx="632965" cy="632965"/>
            </a:xfrm>
            <a:prstGeom prst="rect">
              <a:avLst/>
            </a:prstGeom>
            <a:noFill/>
          </p:spPr>
        </p:pic>
        <p:sp>
          <p:nvSpPr>
            <p:cNvPr id="319" name="TextBox 318"/>
            <p:cNvSpPr txBox="1"/>
            <p:nvPr/>
          </p:nvSpPr>
          <p:spPr>
            <a:xfrm>
              <a:off x="3715949" y="-1613615"/>
              <a:ext cx="1058273" cy="228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latin typeface="Helvetica Neue" charset="0"/>
                  <a:ea typeface="Helvetica Neue" charset="0"/>
                  <a:cs typeface="Helvetica Neue" charset="0"/>
                </a:rPr>
                <a:t>Monitoring</a:t>
              </a:r>
            </a:p>
          </p:txBody>
        </p:sp>
      </p:grpSp>
      <p:grpSp>
        <p:nvGrpSpPr>
          <p:cNvPr id="320" name="Group 319"/>
          <p:cNvGrpSpPr/>
          <p:nvPr/>
        </p:nvGrpSpPr>
        <p:grpSpPr>
          <a:xfrm>
            <a:off x="6818448" y="4816708"/>
            <a:ext cx="1097044" cy="1239065"/>
            <a:chOff x="3524540" y="8120752"/>
            <a:chExt cx="906648" cy="1024020"/>
          </a:xfrm>
        </p:grpSpPr>
        <p:grpSp>
          <p:nvGrpSpPr>
            <p:cNvPr id="321" name="Group 320"/>
            <p:cNvGrpSpPr/>
            <p:nvPr/>
          </p:nvGrpSpPr>
          <p:grpSpPr>
            <a:xfrm>
              <a:off x="3524540" y="8120752"/>
              <a:ext cx="906648" cy="1024020"/>
              <a:chOff x="1982515" y="5976494"/>
              <a:chExt cx="906648" cy="1024020"/>
            </a:xfrm>
          </p:grpSpPr>
          <p:sp>
            <p:nvSpPr>
              <p:cNvPr id="324" name="Oval 323"/>
              <p:cNvSpPr/>
              <p:nvPr/>
            </p:nvSpPr>
            <p:spPr>
              <a:xfrm>
                <a:off x="2045603" y="5976494"/>
                <a:ext cx="795095" cy="795095"/>
              </a:xfrm>
              <a:prstGeom prst="ellipse">
                <a:avLst/>
              </a:prstGeom>
              <a:solidFill>
                <a:srgbClr val="DD5C2D"/>
              </a:solidFill>
              <a:ln w="38100">
                <a:solidFill>
                  <a:srgbClr val="212C6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400"/>
              </a:p>
            </p:txBody>
          </p:sp>
          <p:sp>
            <p:nvSpPr>
              <p:cNvPr id="325" name="TextBox 324"/>
              <p:cNvSpPr txBox="1"/>
              <p:nvPr/>
            </p:nvSpPr>
            <p:spPr>
              <a:xfrm>
                <a:off x="1982515" y="6771589"/>
                <a:ext cx="906648" cy="2289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 dirty="0">
                    <a:latin typeface="Helvetica Neue" charset="0"/>
                    <a:ea typeface="Helvetica Neue" charset="0"/>
                    <a:cs typeface="Helvetica Neue" charset="0"/>
                  </a:rPr>
                  <a:t>Rules</a:t>
                </a:r>
              </a:p>
            </p:txBody>
          </p:sp>
        </p:grpSp>
        <p:sp>
          <p:nvSpPr>
            <p:cNvPr id="322" name="Document 321"/>
            <p:cNvSpPr/>
            <p:nvPr/>
          </p:nvSpPr>
          <p:spPr>
            <a:xfrm>
              <a:off x="3779843" y="8278100"/>
              <a:ext cx="410664" cy="509100"/>
            </a:xfrm>
            <a:prstGeom prst="flowChartDocument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400"/>
            </a:p>
          </p:txBody>
        </p:sp>
        <p:pic>
          <p:nvPicPr>
            <p:cNvPr id="323" name="Picture 322"/>
            <p:cNvPicPr>
              <a:picLocks noChangeAspect="1"/>
            </p:cNvPicPr>
            <p:nvPr/>
          </p:nvPicPr>
          <p:blipFill>
            <a:blip r:embed="rId18">
              <a:duotone>
                <a:schemeClr val="accent1">
                  <a:shade val="45000"/>
                  <a:satMod val="135000"/>
                </a:schemeClr>
                <a:prstClr val="white"/>
              </a:duotone>
              <a:extLst/>
            </a:blip>
            <a:stretch>
              <a:fillRect/>
            </a:stretch>
          </p:blipFill>
          <p:spPr>
            <a:xfrm rot="10800000">
              <a:off x="3837698" y="8374146"/>
              <a:ext cx="338766" cy="338766"/>
            </a:xfrm>
            <a:prstGeom prst="rect">
              <a:avLst/>
            </a:prstGeom>
          </p:spPr>
        </p:pic>
      </p:grpSp>
      <p:sp>
        <p:nvSpPr>
          <p:cNvPr id="326" name="TextBox 325"/>
          <p:cNvSpPr txBox="1"/>
          <p:nvPr/>
        </p:nvSpPr>
        <p:spPr>
          <a:xfrm>
            <a:off x="8085823" y="2566393"/>
            <a:ext cx="4481734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charset="0"/>
              <a:buChar char="•"/>
            </a:pPr>
            <a:r>
              <a:rPr lang="en-US" sz="1400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Monitoring support JMX and simple file based probes </a:t>
            </a:r>
            <a:br>
              <a:rPr lang="en-US" sz="1400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</a:br>
            <a:endParaRPr lang="en-US" sz="1400" dirty="0">
              <a:solidFill>
                <a:schemeClr val="tx1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marL="285750" indent="-285750" algn="l">
              <a:buFont typeface="Arial" charset="0"/>
              <a:buChar char="•"/>
            </a:pPr>
            <a:endParaRPr lang="en-US" sz="1400" dirty="0">
              <a:solidFill>
                <a:schemeClr val="tx1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marL="285750" indent="-285750" algn="l">
              <a:buFont typeface="Arial" charset="0"/>
              <a:buChar char="•"/>
            </a:pPr>
            <a:r>
              <a:rPr lang="en-US" sz="1400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Complex Event Processing engine based on Drools</a:t>
            </a:r>
            <a:br>
              <a:rPr lang="en-US" sz="1400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</a:br>
            <a:endParaRPr lang="en-US" sz="1400" dirty="0">
              <a:solidFill>
                <a:schemeClr val="tx1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marL="285750" indent="-285750" algn="l">
              <a:buFont typeface="Arial" charset="0"/>
              <a:buChar char="•"/>
            </a:pPr>
            <a:endParaRPr lang="en-US" sz="1400" dirty="0">
              <a:solidFill>
                <a:schemeClr val="tx1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marL="285750" indent="-285750" algn="l">
              <a:buFont typeface="Arial" charset="0"/>
              <a:buChar char="•"/>
            </a:pPr>
            <a:r>
              <a:rPr lang="en-US" sz="1400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Standard Drools rules definition</a:t>
            </a:r>
            <a:br>
              <a:rPr lang="en-US" sz="1400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</a:br>
            <a:endParaRPr lang="en-US" sz="1400" dirty="0">
              <a:solidFill>
                <a:schemeClr val="tx1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marL="285750" indent="-285750" algn="l">
              <a:buFont typeface="Arial" charset="0"/>
              <a:buChar char="•"/>
            </a:pPr>
            <a:endParaRPr lang="en-US" sz="1400" dirty="0">
              <a:solidFill>
                <a:schemeClr val="tx1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marL="285750" indent="-285750" algn="l">
              <a:buFont typeface="Arial" charset="0"/>
              <a:buChar char="•"/>
            </a:pPr>
            <a:r>
              <a:rPr lang="en-US" sz="1400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Trigger any operation from an event or a correlation of events</a:t>
            </a:r>
          </a:p>
        </p:txBody>
      </p:sp>
      <p:sp>
        <p:nvSpPr>
          <p:cNvPr id="330" name="TextBox 329"/>
          <p:cNvSpPr txBox="1"/>
          <p:nvPr/>
        </p:nvSpPr>
        <p:spPr>
          <a:xfrm>
            <a:off x="8047218" y="6774422"/>
            <a:ext cx="4481734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charset="0"/>
              <a:buChar char="•"/>
            </a:pPr>
            <a:r>
              <a:rPr lang="en-US" sz="1400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Integrated Cloud Connector service to operate Cloud platforms</a:t>
            </a:r>
            <a:br>
              <a:rPr lang="en-US" sz="1400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</a:br>
            <a:endParaRPr lang="en-US" sz="800" dirty="0">
              <a:solidFill>
                <a:schemeClr val="tx1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marL="285750" indent="-285750" algn="l">
              <a:buFont typeface="Arial" charset="0"/>
              <a:buChar char="•"/>
            </a:pPr>
            <a:r>
              <a:rPr lang="en-US" sz="1400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Support for major public cloud platforms:</a:t>
            </a:r>
            <a:br>
              <a:rPr lang="en-US" sz="1400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</a:br>
            <a:r>
              <a:rPr lang="en-US" sz="1400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Microsoft Azure, AWS, Google Cloud Platform, IBM </a:t>
            </a:r>
            <a:r>
              <a:rPr lang="en-US" sz="1400" dirty="0" err="1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Softlayer</a:t>
            </a:r>
            <a:r>
              <a:rPr lang="en-US" sz="1400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/>
            </a:r>
            <a:br>
              <a:rPr lang="en-US" sz="1400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</a:br>
            <a:endParaRPr lang="en-US" sz="800" dirty="0">
              <a:solidFill>
                <a:schemeClr val="tx1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marL="285750" indent="-285750" algn="l">
              <a:buFont typeface="Arial" charset="0"/>
              <a:buChar char="•"/>
            </a:pPr>
            <a:r>
              <a:rPr lang="en-US" sz="1400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Support for major private cloud technologies:</a:t>
            </a:r>
            <a:br>
              <a:rPr lang="en-US" sz="1400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</a:br>
            <a:r>
              <a:rPr lang="en-US" sz="1400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VMWare, OpenStack, Microsoft Cloud Stack, Kubernetes, Docker Swarm</a:t>
            </a:r>
            <a:br>
              <a:rPr lang="en-US" sz="1400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</a:br>
            <a:endParaRPr lang="en-US" sz="800" dirty="0">
              <a:solidFill>
                <a:schemeClr val="tx1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marL="285750" indent="-285750" algn="l">
              <a:buFont typeface="Arial" charset="0"/>
              <a:buChar char="•"/>
            </a:pPr>
            <a:r>
              <a:rPr lang="en-US" sz="1400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Advanced Resource Management policies with </a:t>
            </a:r>
            <a:r>
              <a:rPr lang="en-US" sz="1400" dirty="0" err="1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AutoScaling</a:t>
            </a:r>
            <a:r>
              <a:rPr lang="en-US" sz="1400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 and </a:t>
            </a:r>
            <a:r>
              <a:rPr lang="en-US" sz="1400" dirty="0" err="1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OnDemand</a:t>
            </a:r>
            <a:r>
              <a:rPr lang="en-US" sz="1400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 capabilities</a:t>
            </a:r>
          </a:p>
        </p:txBody>
      </p:sp>
      <p:pic>
        <p:nvPicPr>
          <p:cNvPr id="99" name="Image 11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8168" y="59832"/>
            <a:ext cx="5946632" cy="1276424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00" name="Titre 2"/>
          <p:cNvSpPr txBox="1">
            <a:spLocks/>
          </p:cNvSpPr>
          <p:nvPr/>
        </p:nvSpPr>
        <p:spPr>
          <a:xfrm>
            <a:off x="-108921" y="228185"/>
            <a:ext cx="7028867" cy="1068372"/>
          </a:xfrm>
          <a:prstGeom prst="rect">
            <a:avLst/>
          </a:prstGeom>
        </p:spPr>
        <p:txBody>
          <a:bodyPr lIns="81542" tIns="40771" rIns="81542" bIns="40771" anchor="ctr">
            <a:noAutofit/>
          </a:bodyPr>
          <a:lstStyle>
            <a:lvl1pPr algn="l" defTabSz="579990" rtl="0" eaLnBrk="1" latinLnBrk="0" hangingPunct="1">
              <a:spcBef>
                <a:spcPct val="0"/>
              </a:spcBef>
              <a:buNone/>
              <a:defRPr sz="4400" b="1" kern="1200">
                <a:solidFill>
                  <a:srgbClr val="253A65"/>
                </a:solidFill>
                <a:latin typeface="Helvetica Neue"/>
                <a:ea typeface="+mj-ea"/>
                <a:cs typeface="Helvetica Neue"/>
              </a:defRPr>
            </a:lvl1pPr>
          </a:lstStyle>
          <a:p>
            <a:pPr algn="ctr"/>
            <a:r>
              <a:rPr lang="en-US" sz="4000" dirty="0"/>
              <a:t>Cloud Automation Module</a:t>
            </a:r>
            <a:endParaRPr lang="fr-FR" sz="4000" dirty="0"/>
          </a:p>
        </p:txBody>
      </p:sp>
    </p:spTree>
    <p:extLst>
      <p:ext uri="{BB962C8B-B14F-4D97-AF65-F5344CB8AC3E}">
        <p14:creationId xmlns:p14="http://schemas.microsoft.com/office/powerpoint/2010/main" val="19824619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Rectangle 220"/>
          <p:cNvSpPr/>
          <p:nvPr/>
        </p:nvSpPr>
        <p:spPr>
          <a:xfrm>
            <a:off x="337457" y="1531320"/>
            <a:ext cx="12333514" cy="8048109"/>
          </a:xfrm>
          <a:prstGeom prst="rect">
            <a:avLst/>
          </a:prstGeom>
          <a:solidFill>
            <a:srgbClr val="253A65">
              <a:alpha val="5000"/>
            </a:srgbClr>
          </a:solidFill>
          <a:ln>
            <a:solidFill>
              <a:srgbClr val="253A6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166" name="Oval 165"/>
          <p:cNvSpPr/>
          <p:nvPr/>
        </p:nvSpPr>
        <p:spPr>
          <a:xfrm>
            <a:off x="3346559" y="5503678"/>
            <a:ext cx="2346103" cy="2346103"/>
          </a:xfrm>
          <a:prstGeom prst="ellipse">
            <a:avLst/>
          </a:prstGeom>
          <a:solidFill>
            <a:srgbClr val="253A65">
              <a:alpha val="5000"/>
            </a:srgbClr>
          </a:solidFill>
          <a:ln>
            <a:solidFill>
              <a:srgbClr val="E45818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233" name="TextBox 232"/>
          <p:cNvSpPr txBox="1"/>
          <p:nvPr/>
        </p:nvSpPr>
        <p:spPr>
          <a:xfrm>
            <a:off x="8764185" y="4031324"/>
            <a:ext cx="3565290" cy="5297295"/>
          </a:xfrm>
          <a:prstGeom prst="rect">
            <a:avLst/>
          </a:prstGeom>
          <a:solidFill>
            <a:schemeClr val="bg1"/>
          </a:solidFill>
          <a:ln>
            <a:solidFill>
              <a:srgbClr val="DD5C2D">
                <a:alpha val="50000"/>
              </a:srgbClr>
            </a:solidFill>
          </a:ln>
        </p:spPr>
        <p:txBody>
          <a:bodyPr wrap="square" tIns="180000" rIns="72000" bIns="180000" rtlCol="0" anchor="t" anchorCtr="0">
            <a:noAutofit/>
          </a:bodyPr>
          <a:lstStyle/>
          <a:p>
            <a:pPr marL="457200" indent="-457200" algn="l">
              <a:spcAft>
                <a:spcPts val="1800"/>
              </a:spcAft>
              <a:buClr>
                <a:srgbClr val="35B778"/>
              </a:buClr>
              <a:buSzPct val="200000"/>
              <a:buFont typeface="Wingdings" charset="2"/>
              <a:buChar char="ü"/>
            </a:pPr>
            <a:r>
              <a:rPr lang="en-US" sz="1400" dirty="0"/>
              <a:t>Support for hybrid multi-paradigm processes: Batch, Streams, Data</a:t>
            </a:r>
          </a:p>
          <a:p>
            <a:pPr marL="457200" indent="-457200" algn="l">
              <a:spcAft>
                <a:spcPts val="1800"/>
              </a:spcAft>
              <a:buClr>
                <a:srgbClr val="35B778"/>
              </a:buClr>
              <a:buSzPct val="200000"/>
              <a:buFont typeface="Wingdings" charset="2"/>
              <a:buChar char="ü"/>
            </a:pPr>
            <a:r>
              <a:rPr lang="en-US" sz="1400" dirty="0"/>
              <a:t>Run hybrid computing platforms with Cloud Connectors integration</a:t>
            </a:r>
          </a:p>
          <a:p>
            <a:pPr marL="457200" indent="-457200" algn="l">
              <a:spcAft>
                <a:spcPts val="1800"/>
              </a:spcAft>
              <a:buClr>
                <a:srgbClr val="35B778"/>
              </a:buClr>
              <a:buSzPct val="200000"/>
              <a:buFont typeface="Wingdings" charset="2"/>
              <a:buChar char="ü"/>
            </a:pPr>
            <a:r>
              <a:rPr lang="en-US" sz="1400" dirty="0"/>
              <a:t>Support for many Big Data Platforms</a:t>
            </a:r>
            <a:br>
              <a:rPr lang="en-US" sz="1400" dirty="0"/>
            </a:br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/>
              <a:t/>
            </a:r>
            <a:br>
              <a:rPr lang="en-US" sz="1400" dirty="0"/>
            </a:br>
            <a:endParaRPr lang="en-US" sz="1400" dirty="0"/>
          </a:p>
          <a:p>
            <a:pPr marL="457200" indent="-457200" algn="l">
              <a:spcAft>
                <a:spcPts val="1800"/>
              </a:spcAft>
              <a:buClr>
                <a:srgbClr val="35B778"/>
              </a:buClr>
              <a:buSzPct val="200000"/>
              <a:buFont typeface="Wingdings" charset="2"/>
              <a:buChar char="ü"/>
            </a:pPr>
            <a:r>
              <a:rPr lang="en-US" sz="1400" dirty="0"/>
              <a:t>Support scientific computing environments</a:t>
            </a:r>
            <a:br>
              <a:rPr lang="en-US" sz="1400" dirty="0"/>
            </a:br>
            <a:r>
              <a:rPr lang="en-US" sz="1400" dirty="0"/>
              <a:t/>
            </a:r>
            <a:br>
              <a:rPr lang="en-US" sz="1400" dirty="0"/>
            </a:br>
            <a:endParaRPr lang="en-US" sz="1400" dirty="0"/>
          </a:p>
        </p:txBody>
      </p:sp>
      <p:grpSp>
        <p:nvGrpSpPr>
          <p:cNvPr id="17" name="Group 16"/>
          <p:cNvGrpSpPr/>
          <p:nvPr/>
        </p:nvGrpSpPr>
        <p:grpSpPr>
          <a:xfrm>
            <a:off x="625355" y="1899225"/>
            <a:ext cx="2361336" cy="1712265"/>
            <a:chOff x="625355" y="1899225"/>
            <a:chExt cx="2361336" cy="1712265"/>
          </a:xfrm>
        </p:grpSpPr>
        <p:grpSp>
          <p:nvGrpSpPr>
            <p:cNvPr id="154" name="Group 153"/>
            <p:cNvGrpSpPr/>
            <p:nvPr/>
          </p:nvGrpSpPr>
          <p:grpSpPr>
            <a:xfrm>
              <a:off x="696998" y="1899225"/>
              <a:ext cx="2160000" cy="1372536"/>
              <a:chOff x="1220227" y="2114637"/>
              <a:chExt cx="2160000" cy="1372536"/>
            </a:xfrm>
          </p:grpSpPr>
          <p:sp>
            <p:nvSpPr>
              <p:cNvPr id="158" name="Shape 479"/>
              <p:cNvSpPr/>
              <p:nvPr/>
            </p:nvSpPr>
            <p:spPr>
              <a:xfrm>
                <a:off x="2076998" y="3374868"/>
                <a:ext cx="504508" cy="112305"/>
              </a:xfrm>
              <a:prstGeom prst="trapezoid">
                <a:avLst>
                  <a:gd name="adj" fmla="val 25000"/>
                </a:avLst>
              </a:prstGeom>
              <a:solidFill>
                <a:srgbClr val="000000"/>
              </a:solidFill>
              <a:ln>
                <a:noFill/>
              </a:ln>
            </p:spPr>
            <p:txBody>
              <a:bodyPr lIns="130025" tIns="65000" rIns="130025" bIns="650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None/>
                </a:pPr>
                <a:endParaRPr sz="26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161" name="Picture 160"/>
              <p:cNvPicPr>
                <a:picLocks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20227" y="2114637"/>
                <a:ext cx="2160000" cy="1260000"/>
              </a:xfrm>
              <a:prstGeom prst="rect">
                <a:avLst/>
              </a:prstGeom>
              <a:ln w="50800">
                <a:solidFill>
                  <a:schemeClr val="tx1"/>
                </a:solidFill>
              </a:ln>
            </p:spPr>
          </p:pic>
        </p:grpSp>
        <p:sp>
          <p:nvSpPr>
            <p:cNvPr id="162" name="TextBox 161"/>
            <p:cNvSpPr txBox="1"/>
            <p:nvPr/>
          </p:nvSpPr>
          <p:spPr>
            <a:xfrm>
              <a:off x="625355" y="3272936"/>
              <a:ext cx="23613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Helvetica Neue" charset="0"/>
                  <a:ea typeface="Helvetica Neue" charset="0"/>
                  <a:cs typeface="Helvetica Neue" charset="0"/>
                </a:rPr>
                <a:t>End-User Portal</a:t>
              </a:r>
            </a:p>
          </p:txBody>
        </p:sp>
      </p:grpSp>
      <p:sp>
        <p:nvSpPr>
          <p:cNvPr id="208" name="Freeform 207"/>
          <p:cNvSpPr/>
          <p:nvPr/>
        </p:nvSpPr>
        <p:spPr>
          <a:xfrm>
            <a:off x="625354" y="4031324"/>
            <a:ext cx="3780000" cy="2520000"/>
          </a:xfrm>
          <a:custGeom>
            <a:avLst/>
            <a:gdLst>
              <a:gd name="connsiteX0" fmla="*/ 0 w 3780000"/>
              <a:gd name="connsiteY0" fmla="*/ 0 h 2520000"/>
              <a:gd name="connsiteX1" fmla="*/ 3780000 w 3780000"/>
              <a:gd name="connsiteY1" fmla="*/ 0 h 2520000"/>
              <a:gd name="connsiteX2" fmla="*/ 3780000 w 3780000"/>
              <a:gd name="connsiteY2" fmla="*/ 1227402 h 2520000"/>
              <a:gd name="connsiteX3" fmla="*/ 3746212 w 3780000"/>
              <a:gd name="connsiteY3" fmla="*/ 1229108 h 2520000"/>
              <a:gd name="connsiteX4" fmla="*/ 2479272 w 3780000"/>
              <a:gd name="connsiteY4" fmla="*/ 2496048 h 2520000"/>
              <a:gd name="connsiteX5" fmla="*/ 2478063 w 3780000"/>
              <a:gd name="connsiteY5" fmla="*/ 2520000 h 2520000"/>
              <a:gd name="connsiteX6" fmla="*/ 0 w 3780000"/>
              <a:gd name="connsiteY6" fmla="*/ 2520000 h 25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80000" h="2520000">
                <a:moveTo>
                  <a:pt x="0" y="0"/>
                </a:moveTo>
                <a:lnTo>
                  <a:pt x="3780000" y="0"/>
                </a:lnTo>
                <a:lnTo>
                  <a:pt x="3780000" y="1227402"/>
                </a:lnTo>
                <a:lnTo>
                  <a:pt x="3746212" y="1229108"/>
                </a:lnTo>
                <a:cubicBezTo>
                  <a:pt x="3078190" y="1296950"/>
                  <a:pt x="2547114" y="1828026"/>
                  <a:pt x="2479272" y="2496048"/>
                </a:cubicBezTo>
                <a:lnTo>
                  <a:pt x="2478063" y="2520000"/>
                </a:lnTo>
                <a:lnTo>
                  <a:pt x="0" y="2520000"/>
                </a:lnTo>
                <a:close/>
              </a:path>
            </a:pathLst>
          </a:custGeom>
          <a:solidFill>
            <a:srgbClr val="253A65">
              <a:alpha val="5000"/>
            </a:srgbClr>
          </a:solidFill>
          <a:ln>
            <a:solidFill>
              <a:srgbClr val="DD5C2D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tIns="46800" rtlCol="0" anchor="t">
            <a:noAutofit/>
          </a:bodyPr>
          <a:lstStyle/>
          <a:p>
            <a:r>
              <a:rPr lang="en-US" sz="1600" b="1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/>
            </a:r>
            <a:br>
              <a:rPr lang="en-US" sz="1600" b="1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</a:br>
            <a:r>
              <a:rPr lang="en-US" sz="1600" b="1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Big Data Platforms</a:t>
            </a:r>
          </a:p>
        </p:txBody>
      </p:sp>
      <p:sp>
        <p:nvSpPr>
          <p:cNvPr id="222" name="Freeform 221"/>
          <p:cNvSpPr/>
          <p:nvPr/>
        </p:nvSpPr>
        <p:spPr>
          <a:xfrm>
            <a:off x="625354" y="6808619"/>
            <a:ext cx="3780000" cy="2520000"/>
          </a:xfrm>
          <a:custGeom>
            <a:avLst/>
            <a:gdLst>
              <a:gd name="connsiteX0" fmla="*/ 0 w 3780000"/>
              <a:gd name="connsiteY0" fmla="*/ 0 h 2520000"/>
              <a:gd name="connsiteX1" fmla="*/ 2481739 w 3780000"/>
              <a:gd name="connsiteY1" fmla="*/ 0 h 2520000"/>
              <a:gd name="connsiteX2" fmla="*/ 2482193 w 3780000"/>
              <a:gd name="connsiteY2" fmla="*/ 9002 h 2520000"/>
              <a:gd name="connsiteX3" fmla="*/ 3749133 w 3780000"/>
              <a:gd name="connsiteY3" fmla="*/ 1275941 h 2520000"/>
              <a:gd name="connsiteX4" fmla="*/ 3780000 w 3780000"/>
              <a:gd name="connsiteY4" fmla="*/ 1277500 h 2520000"/>
              <a:gd name="connsiteX5" fmla="*/ 3780000 w 3780000"/>
              <a:gd name="connsiteY5" fmla="*/ 2520000 h 2520000"/>
              <a:gd name="connsiteX6" fmla="*/ 0 w 3780000"/>
              <a:gd name="connsiteY6" fmla="*/ 2520000 h 25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80000" h="2520000">
                <a:moveTo>
                  <a:pt x="0" y="0"/>
                </a:moveTo>
                <a:lnTo>
                  <a:pt x="2481739" y="0"/>
                </a:lnTo>
                <a:lnTo>
                  <a:pt x="2482193" y="9002"/>
                </a:lnTo>
                <a:cubicBezTo>
                  <a:pt x="2550035" y="677023"/>
                  <a:pt x="3081111" y="1208100"/>
                  <a:pt x="3749133" y="1275941"/>
                </a:cubicBezTo>
                <a:lnTo>
                  <a:pt x="3780000" y="1277500"/>
                </a:lnTo>
                <a:lnTo>
                  <a:pt x="3780000" y="2520000"/>
                </a:lnTo>
                <a:lnTo>
                  <a:pt x="0" y="2520000"/>
                </a:lnTo>
                <a:close/>
              </a:path>
            </a:pathLst>
          </a:custGeom>
          <a:solidFill>
            <a:srgbClr val="253A65">
              <a:alpha val="5000"/>
            </a:srgbClr>
          </a:solidFill>
          <a:ln>
            <a:solidFill>
              <a:srgbClr val="DD5C2D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b">
            <a:noAutofit/>
          </a:bodyPr>
          <a:lstStyle/>
          <a:p>
            <a:r>
              <a:rPr lang="en-US" sz="1600" b="1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ProActive Cloud Watch</a:t>
            </a:r>
            <a:br>
              <a:rPr lang="en-US" sz="1600" b="1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</a:br>
            <a:endParaRPr lang="en-US" sz="1600" b="1" dirty="0">
              <a:solidFill>
                <a:schemeClr val="tx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220" name="Freeform 219"/>
          <p:cNvSpPr/>
          <p:nvPr/>
        </p:nvSpPr>
        <p:spPr>
          <a:xfrm>
            <a:off x="4636789" y="4031324"/>
            <a:ext cx="3780000" cy="2520000"/>
          </a:xfrm>
          <a:custGeom>
            <a:avLst/>
            <a:gdLst>
              <a:gd name="connsiteX0" fmla="*/ 0 w 3780000"/>
              <a:gd name="connsiteY0" fmla="*/ 0 h 2520000"/>
              <a:gd name="connsiteX1" fmla="*/ 3780000 w 3780000"/>
              <a:gd name="connsiteY1" fmla="*/ 0 h 2520000"/>
              <a:gd name="connsiteX2" fmla="*/ 3780000 w 3780000"/>
              <a:gd name="connsiteY2" fmla="*/ 2520000 h 2520000"/>
              <a:gd name="connsiteX3" fmla="*/ 1299017 w 3780000"/>
              <a:gd name="connsiteY3" fmla="*/ 2520000 h 2520000"/>
              <a:gd name="connsiteX4" fmla="*/ 1297807 w 3780000"/>
              <a:gd name="connsiteY4" fmla="*/ 2496048 h 2520000"/>
              <a:gd name="connsiteX5" fmla="*/ 30868 w 3780000"/>
              <a:gd name="connsiteY5" fmla="*/ 1229108 h 2520000"/>
              <a:gd name="connsiteX6" fmla="*/ 0 w 3780000"/>
              <a:gd name="connsiteY6" fmla="*/ 1227550 h 25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80000" h="2520000">
                <a:moveTo>
                  <a:pt x="0" y="0"/>
                </a:moveTo>
                <a:lnTo>
                  <a:pt x="3780000" y="0"/>
                </a:lnTo>
                <a:lnTo>
                  <a:pt x="3780000" y="2520000"/>
                </a:lnTo>
                <a:lnTo>
                  <a:pt x="1299017" y="2520000"/>
                </a:lnTo>
                <a:lnTo>
                  <a:pt x="1297807" y="2496048"/>
                </a:lnTo>
                <a:cubicBezTo>
                  <a:pt x="1229966" y="1828026"/>
                  <a:pt x="698889" y="1296950"/>
                  <a:pt x="30868" y="1229108"/>
                </a:cubicBezTo>
                <a:lnTo>
                  <a:pt x="0" y="1227550"/>
                </a:lnTo>
                <a:close/>
              </a:path>
            </a:pathLst>
          </a:custGeom>
          <a:solidFill>
            <a:srgbClr val="253A65">
              <a:alpha val="5000"/>
            </a:srgbClr>
          </a:solidFill>
          <a:ln>
            <a:solidFill>
              <a:srgbClr val="DD5C2D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r>
              <a:rPr lang="en-US" sz="1600" b="1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/>
            </a:r>
            <a:br>
              <a:rPr lang="en-US" sz="1600" b="1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</a:br>
            <a:r>
              <a:rPr lang="en-US" sz="1600" b="1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ProActive Toolboxes</a:t>
            </a:r>
          </a:p>
        </p:txBody>
      </p:sp>
      <p:sp>
        <p:nvSpPr>
          <p:cNvPr id="223" name="Freeform 222"/>
          <p:cNvSpPr/>
          <p:nvPr/>
        </p:nvSpPr>
        <p:spPr>
          <a:xfrm>
            <a:off x="4636789" y="6808619"/>
            <a:ext cx="3780000" cy="2520000"/>
          </a:xfrm>
          <a:custGeom>
            <a:avLst/>
            <a:gdLst>
              <a:gd name="connsiteX0" fmla="*/ 1295341 w 3780000"/>
              <a:gd name="connsiteY0" fmla="*/ 0 h 2520000"/>
              <a:gd name="connsiteX1" fmla="*/ 3780000 w 3780000"/>
              <a:gd name="connsiteY1" fmla="*/ 0 h 2520000"/>
              <a:gd name="connsiteX2" fmla="*/ 3780000 w 3780000"/>
              <a:gd name="connsiteY2" fmla="*/ 2520000 h 2520000"/>
              <a:gd name="connsiteX3" fmla="*/ 0 w 3780000"/>
              <a:gd name="connsiteY3" fmla="*/ 2520000 h 2520000"/>
              <a:gd name="connsiteX4" fmla="*/ 0 w 3780000"/>
              <a:gd name="connsiteY4" fmla="*/ 1277352 h 2520000"/>
              <a:gd name="connsiteX5" fmla="*/ 27947 w 3780000"/>
              <a:gd name="connsiteY5" fmla="*/ 1275941 h 2520000"/>
              <a:gd name="connsiteX6" fmla="*/ 1294886 w 3780000"/>
              <a:gd name="connsiteY6" fmla="*/ 9002 h 25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80000" h="2520000">
                <a:moveTo>
                  <a:pt x="1295341" y="0"/>
                </a:moveTo>
                <a:lnTo>
                  <a:pt x="3780000" y="0"/>
                </a:lnTo>
                <a:lnTo>
                  <a:pt x="3780000" y="2520000"/>
                </a:lnTo>
                <a:lnTo>
                  <a:pt x="0" y="2520000"/>
                </a:lnTo>
                <a:lnTo>
                  <a:pt x="0" y="1277352"/>
                </a:lnTo>
                <a:lnTo>
                  <a:pt x="27947" y="1275941"/>
                </a:lnTo>
                <a:cubicBezTo>
                  <a:pt x="695968" y="1208100"/>
                  <a:pt x="1227045" y="677023"/>
                  <a:pt x="1294886" y="9002"/>
                </a:cubicBezTo>
                <a:close/>
              </a:path>
            </a:pathLst>
          </a:custGeom>
          <a:solidFill>
            <a:srgbClr val="253A65">
              <a:alpha val="5000"/>
            </a:srgbClr>
          </a:solidFill>
          <a:ln>
            <a:solidFill>
              <a:srgbClr val="DD5C2D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b">
            <a:noAutofit/>
          </a:bodyPr>
          <a:lstStyle/>
          <a:p>
            <a:r>
              <a:rPr lang="en-US" sz="1600" b="1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/>
            </a:r>
            <a:br>
              <a:rPr lang="en-US" sz="1600" b="1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</a:br>
            <a:r>
              <a:rPr lang="en-US" sz="1600" b="1" dirty="0" smtClean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ProActive Cloud </a:t>
            </a:r>
            <a:r>
              <a:rPr lang="en-US" sz="1600" b="1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Connectors</a:t>
            </a:r>
            <a:br>
              <a:rPr lang="en-US" sz="1600" b="1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</a:br>
            <a:endParaRPr lang="en-US" sz="1600" b="1" dirty="0">
              <a:solidFill>
                <a:schemeClr val="tx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grpSp>
        <p:nvGrpSpPr>
          <p:cNvPr id="236" name="Group 235"/>
          <p:cNvGrpSpPr/>
          <p:nvPr/>
        </p:nvGrpSpPr>
        <p:grpSpPr>
          <a:xfrm>
            <a:off x="478066" y="4881111"/>
            <a:ext cx="1280510" cy="1031905"/>
            <a:chOff x="10696772" y="7369301"/>
            <a:chExt cx="1280510" cy="1031905"/>
          </a:xfrm>
        </p:grpSpPr>
        <p:sp>
          <p:nvSpPr>
            <p:cNvPr id="240" name="Oval 239"/>
            <p:cNvSpPr/>
            <p:nvPr/>
          </p:nvSpPr>
          <p:spPr>
            <a:xfrm>
              <a:off x="10939825" y="7369301"/>
              <a:ext cx="795095" cy="795021"/>
            </a:xfrm>
            <a:prstGeom prst="ellipse">
              <a:avLst/>
            </a:prstGeom>
            <a:solidFill>
              <a:srgbClr val="DD5C2D"/>
            </a:solidFill>
            <a:ln w="38100">
              <a:solidFill>
                <a:srgbClr val="212C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2" name="TextBox 241"/>
            <p:cNvSpPr txBox="1"/>
            <p:nvPr/>
          </p:nvSpPr>
          <p:spPr>
            <a:xfrm>
              <a:off x="10696772" y="8154985"/>
              <a:ext cx="128051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err="1">
                  <a:latin typeface="Helvetica Neue" charset="0"/>
                  <a:ea typeface="Helvetica Neue" charset="0"/>
                  <a:cs typeface="Helvetica Neue" charset="0"/>
                </a:rPr>
                <a:t>Batchs</a:t>
              </a:r>
              <a:endParaRPr lang="en-US" sz="1000" b="1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grpSp>
        <p:nvGrpSpPr>
          <p:cNvPr id="243" name="Group 242"/>
          <p:cNvGrpSpPr/>
          <p:nvPr/>
        </p:nvGrpSpPr>
        <p:grpSpPr>
          <a:xfrm>
            <a:off x="5995927" y="7312539"/>
            <a:ext cx="906648" cy="1207926"/>
            <a:chOff x="3164503" y="5976495"/>
            <a:chExt cx="906648" cy="1207926"/>
          </a:xfrm>
        </p:grpSpPr>
        <p:sp>
          <p:nvSpPr>
            <p:cNvPr id="244" name="Oval 243"/>
            <p:cNvSpPr/>
            <p:nvPr/>
          </p:nvSpPr>
          <p:spPr>
            <a:xfrm>
              <a:off x="3218330" y="5976495"/>
              <a:ext cx="795095" cy="795095"/>
            </a:xfrm>
            <a:prstGeom prst="ellipse">
              <a:avLst/>
            </a:prstGeom>
            <a:solidFill>
              <a:srgbClr val="DD5C2D"/>
            </a:solidFill>
            <a:ln w="38100">
              <a:solidFill>
                <a:srgbClr val="212C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45" name="Picture 244"/>
            <p:cNvPicPr>
              <a:picLocks noChangeAspect="1"/>
            </p:cNvPicPr>
            <p:nvPr/>
          </p:nvPicPr>
          <p:blipFill>
            <a:blip r:embed="rId4">
              <a:biLevel thresh="25000"/>
            </a:blip>
            <a:srcRect/>
            <a:stretch>
              <a:fillRect/>
            </a:stretch>
          </p:blipFill>
          <p:spPr>
            <a:xfrm flipH="1">
              <a:off x="3234038" y="6150959"/>
              <a:ext cx="726793" cy="514985"/>
            </a:xfrm>
            <a:custGeom>
              <a:avLst/>
              <a:gdLst>
                <a:gd name="connsiteX0" fmla="*/ 3000552 w 4445000"/>
                <a:gd name="connsiteY0" fmla="*/ 1272824 h 3149600"/>
                <a:gd name="connsiteX1" fmla="*/ 3000552 w 4445000"/>
                <a:gd name="connsiteY1" fmla="*/ 3060119 h 3149600"/>
                <a:gd name="connsiteX2" fmla="*/ 1393058 w 4445000"/>
                <a:gd name="connsiteY2" fmla="*/ 3060119 h 3149600"/>
                <a:gd name="connsiteX3" fmla="*/ 1393058 w 4445000"/>
                <a:gd name="connsiteY3" fmla="*/ 1272824 h 3149600"/>
                <a:gd name="connsiteX4" fmla="*/ 4445000 w 4445000"/>
                <a:gd name="connsiteY4" fmla="*/ 0 h 3149600"/>
                <a:gd name="connsiteX5" fmla="*/ 0 w 4445000"/>
                <a:gd name="connsiteY5" fmla="*/ 0 h 3149600"/>
                <a:gd name="connsiteX6" fmla="*/ 0 w 4445000"/>
                <a:gd name="connsiteY6" fmla="*/ 3149600 h 3149600"/>
                <a:gd name="connsiteX7" fmla="*/ 4445000 w 4445000"/>
                <a:gd name="connsiteY7" fmla="*/ 3149600 h 3149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45000" h="3149600">
                  <a:moveTo>
                    <a:pt x="3000552" y="1272824"/>
                  </a:moveTo>
                  <a:lnTo>
                    <a:pt x="3000552" y="3060119"/>
                  </a:lnTo>
                  <a:lnTo>
                    <a:pt x="1393058" y="3060119"/>
                  </a:lnTo>
                  <a:lnTo>
                    <a:pt x="1393058" y="1272824"/>
                  </a:lnTo>
                  <a:close/>
                  <a:moveTo>
                    <a:pt x="4445000" y="0"/>
                  </a:moveTo>
                  <a:lnTo>
                    <a:pt x="0" y="0"/>
                  </a:lnTo>
                  <a:lnTo>
                    <a:pt x="0" y="3149600"/>
                  </a:lnTo>
                  <a:lnTo>
                    <a:pt x="4445000" y="3149600"/>
                  </a:lnTo>
                  <a:close/>
                </a:path>
              </a:pathLst>
            </a:custGeom>
          </p:spPr>
        </p:pic>
        <p:pic>
          <p:nvPicPr>
            <p:cNvPr id="246" name="Picture 245"/>
            <p:cNvPicPr>
              <a:picLocks noChangeAspect="1"/>
            </p:cNvPicPr>
            <p:nvPr/>
          </p:nvPicPr>
          <p:blipFill>
            <a:blip r:embed="rId4">
              <a:biLevel thresh="25000"/>
            </a:blip>
            <a:srcRect/>
            <a:stretch>
              <a:fillRect/>
            </a:stretch>
          </p:blipFill>
          <p:spPr>
            <a:xfrm flipH="1">
              <a:off x="3237382" y="6120772"/>
              <a:ext cx="451281" cy="319765"/>
            </a:xfrm>
            <a:custGeom>
              <a:avLst/>
              <a:gdLst>
                <a:gd name="connsiteX0" fmla="*/ 799472 w 799472"/>
                <a:gd name="connsiteY0" fmla="*/ 0 h 566483"/>
                <a:gd name="connsiteX1" fmla="*/ 0 w 799472"/>
                <a:gd name="connsiteY1" fmla="*/ 0 h 566483"/>
                <a:gd name="connsiteX2" fmla="*/ 0 w 799472"/>
                <a:gd name="connsiteY2" fmla="*/ 218953 h 566483"/>
                <a:gd name="connsiteX3" fmla="*/ 8209 w 799472"/>
                <a:gd name="connsiteY3" fmla="*/ 199135 h 566483"/>
                <a:gd name="connsiteX4" fmla="*/ 46002 w 799472"/>
                <a:gd name="connsiteY4" fmla="*/ 183480 h 566483"/>
                <a:gd name="connsiteX5" fmla="*/ 346289 w 799472"/>
                <a:gd name="connsiteY5" fmla="*/ 183480 h 566483"/>
                <a:gd name="connsiteX6" fmla="*/ 384082 w 799472"/>
                <a:gd name="connsiteY6" fmla="*/ 199135 h 566483"/>
                <a:gd name="connsiteX7" fmla="*/ 396423 w 799472"/>
                <a:gd name="connsiteY7" fmla="*/ 228929 h 566483"/>
                <a:gd name="connsiteX8" fmla="*/ 539676 w 799472"/>
                <a:gd name="connsiteY8" fmla="*/ 228929 h 566483"/>
                <a:gd name="connsiteX9" fmla="*/ 539676 w 799472"/>
                <a:gd name="connsiteY9" fmla="*/ 550389 h 566483"/>
                <a:gd name="connsiteX10" fmla="*/ 250554 w 799472"/>
                <a:gd name="connsiteY10" fmla="*/ 550389 h 566483"/>
                <a:gd name="connsiteX11" fmla="*/ 250554 w 799472"/>
                <a:gd name="connsiteY11" fmla="*/ 504155 h 566483"/>
                <a:gd name="connsiteX12" fmla="*/ 46002 w 799472"/>
                <a:gd name="connsiteY12" fmla="*/ 504155 h 566483"/>
                <a:gd name="connsiteX13" fmla="*/ 8209 w 799472"/>
                <a:gd name="connsiteY13" fmla="*/ 488501 h 566483"/>
                <a:gd name="connsiteX14" fmla="*/ 0 w 799472"/>
                <a:gd name="connsiteY14" fmla="*/ 468682 h 566483"/>
                <a:gd name="connsiteX15" fmla="*/ 0 w 799472"/>
                <a:gd name="connsiteY15" fmla="*/ 566483 h 566483"/>
                <a:gd name="connsiteX16" fmla="*/ 799472 w 799472"/>
                <a:gd name="connsiteY16" fmla="*/ 566483 h 566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99472" h="566483">
                  <a:moveTo>
                    <a:pt x="799472" y="0"/>
                  </a:moveTo>
                  <a:lnTo>
                    <a:pt x="0" y="0"/>
                  </a:lnTo>
                  <a:lnTo>
                    <a:pt x="0" y="218953"/>
                  </a:lnTo>
                  <a:lnTo>
                    <a:pt x="8209" y="199135"/>
                  </a:lnTo>
                  <a:cubicBezTo>
                    <a:pt x="17881" y="189463"/>
                    <a:pt x="31243" y="183480"/>
                    <a:pt x="46002" y="183480"/>
                  </a:cubicBezTo>
                  <a:lnTo>
                    <a:pt x="346289" y="183480"/>
                  </a:lnTo>
                  <a:cubicBezTo>
                    <a:pt x="361048" y="183480"/>
                    <a:pt x="374410" y="189463"/>
                    <a:pt x="384082" y="199135"/>
                  </a:cubicBezTo>
                  <a:lnTo>
                    <a:pt x="396423" y="228929"/>
                  </a:lnTo>
                  <a:lnTo>
                    <a:pt x="539676" y="228929"/>
                  </a:lnTo>
                  <a:lnTo>
                    <a:pt x="539676" y="550389"/>
                  </a:lnTo>
                  <a:lnTo>
                    <a:pt x="250554" y="550389"/>
                  </a:lnTo>
                  <a:lnTo>
                    <a:pt x="250554" y="504155"/>
                  </a:lnTo>
                  <a:lnTo>
                    <a:pt x="46002" y="504155"/>
                  </a:lnTo>
                  <a:cubicBezTo>
                    <a:pt x="31243" y="504155"/>
                    <a:pt x="17881" y="498173"/>
                    <a:pt x="8209" y="488501"/>
                  </a:cubicBezTo>
                  <a:lnTo>
                    <a:pt x="0" y="468682"/>
                  </a:lnTo>
                  <a:lnTo>
                    <a:pt x="0" y="566483"/>
                  </a:lnTo>
                  <a:lnTo>
                    <a:pt x="799472" y="566483"/>
                  </a:lnTo>
                  <a:close/>
                </a:path>
              </a:pathLst>
            </a:custGeom>
          </p:spPr>
        </p:pic>
        <p:pic>
          <p:nvPicPr>
            <p:cNvPr id="247" name="Picture 246"/>
            <p:cNvPicPr>
              <a:picLocks noChangeAspect="1"/>
            </p:cNvPicPr>
            <p:nvPr/>
          </p:nvPicPr>
          <p:blipFill>
            <a:blip r:embed="rId4">
              <a:biLevel thresh="25000"/>
            </a:blip>
            <a:srcRect/>
            <a:stretch>
              <a:fillRect/>
            </a:stretch>
          </p:blipFill>
          <p:spPr>
            <a:xfrm flipH="1">
              <a:off x="3502400" y="6120772"/>
              <a:ext cx="496409" cy="351742"/>
            </a:xfrm>
            <a:custGeom>
              <a:avLst/>
              <a:gdLst>
                <a:gd name="connsiteX0" fmla="*/ 799472 w 799472"/>
                <a:gd name="connsiteY0" fmla="*/ 0 h 566483"/>
                <a:gd name="connsiteX1" fmla="*/ 0 w 799472"/>
                <a:gd name="connsiteY1" fmla="*/ 0 h 566483"/>
                <a:gd name="connsiteX2" fmla="*/ 0 w 799472"/>
                <a:gd name="connsiteY2" fmla="*/ 566483 h 566483"/>
                <a:gd name="connsiteX3" fmla="*/ 799472 w 799472"/>
                <a:gd name="connsiteY3" fmla="*/ 566483 h 566483"/>
                <a:gd name="connsiteX4" fmla="*/ 799472 w 799472"/>
                <a:gd name="connsiteY4" fmla="*/ 474472 h 566483"/>
                <a:gd name="connsiteX5" fmla="*/ 539676 w 799472"/>
                <a:gd name="connsiteY5" fmla="*/ 474472 h 566483"/>
                <a:gd name="connsiteX6" fmla="*/ 539676 w 799472"/>
                <a:gd name="connsiteY6" fmla="*/ 550389 h 566483"/>
                <a:gd name="connsiteX7" fmla="*/ 250554 w 799472"/>
                <a:gd name="connsiteY7" fmla="*/ 550389 h 566483"/>
                <a:gd name="connsiteX8" fmla="*/ 250554 w 799472"/>
                <a:gd name="connsiteY8" fmla="*/ 228929 h 566483"/>
                <a:gd name="connsiteX9" fmla="*/ 379329 w 799472"/>
                <a:gd name="connsiteY9" fmla="*/ 228929 h 566483"/>
                <a:gd name="connsiteX10" fmla="*/ 379329 w 799472"/>
                <a:gd name="connsiteY10" fmla="*/ 176924 h 566483"/>
                <a:gd name="connsiteX11" fmla="*/ 799472 w 799472"/>
                <a:gd name="connsiteY11" fmla="*/ 176924 h 566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99472" h="566483">
                  <a:moveTo>
                    <a:pt x="799472" y="0"/>
                  </a:moveTo>
                  <a:lnTo>
                    <a:pt x="0" y="0"/>
                  </a:lnTo>
                  <a:lnTo>
                    <a:pt x="0" y="566483"/>
                  </a:lnTo>
                  <a:lnTo>
                    <a:pt x="799472" y="566483"/>
                  </a:lnTo>
                  <a:lnTo>
                    <a:pt x="799472" y="474472"/>
                  </a:lnTo>
                  <a:lnTo>
                    <a:pt x="539676" y="474472"/>
                  </a:lnTo>
                  <a:lnTo>
                    <a:pt x="539676" y="550389"/>
                  </a:lnTo>
                  <a:lnTo>
                    <a:pt x="250554" y="550389"/>
                  </a:lnTo>
                  <a:lnTo>
                    <a:pt x="250554" y="228929"/>
                  </a:lnTo>
                  <a:lnTo>
                    <a:pt x="379329" y="228929"/>
                  </a:lnTo>
                  <a:lnTo>
                    <a:pt x="379329" y="176924"/>
                  </a:lnTo>
                  <a:lnTo>
                    <a:pt x="799472" y="176924"/>
                  </a:lnTo>
                  <a:close/>
                </a:path>
              </a:pathLst>
            </a:custGeom>
          </p:spPr>
        </p:pic>
        <p:grpSp>
          <p:nvGrpSpPr>
            <p:cNvPr id="248" name="Group 247"/>
            <p:cNvGrpSpPr/>
            <p:nvPr/>
          </p:nvGrpSpPr>
          <p:grpSpPr>
            <a:xfrm>
              <a:off x="3483380" y="6356001"/>
              <a:ext cx="254499" cy="310374"/>
              <a:chOff x="4931381" y="2858000"/>
              <a:chExt cx="409873" cy="499860"/>
            </a:xfrm>
          </p:grpSpPr>
          <p:grpSp>
            <p:nvGrpSpPr>
              <p:cNvPr id="250" name="Group 249"/>
              <p:cNvGrpSpPr/>
              <p:nvPr/>
            </p:nvGrpSpPr>
            <p:grpSpPr>
              <a:xfrm>
                <a:off x="4936329" y="3130046"/>
                <a:ext cx="403540" cy="115083"/>
                <a:chOff x="2837540" y="5109556"/>
                <a:chExt cx="714894" cy="203877"/>
              </a:xfrm>
            </p:grpSpPr>
            <p:sp>
              <p:nvSpPr>
                <p:cNvPr id="265" name="Rounded Rectangle 264"/>
                <p:cNvSpPr/>
                <p:nvPr/>
              </p:nvSpPr>
              <p:spPr>
                <a:xfrm>
                  <a:off x="2837540" y="5109556"/>
                  <a:ext cx="714894" cy="203877"/>
                </a:xfrm>
                <a:prstGeom prst="roundRect">
                  <a:avLst>
                    <a:gd name="adj" fmla="val 32976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6" name="Oval 265"/>
                <p:cNvSpPr/>
                <p:nvPr/>
              </p:nvSpPr>
              <p:spPr>
                <a:xfrm>
                  <a:off x="2892360" y="5161617"/>
                  <a:ext cx="99753" cy="99753"/>
                </a:xfrm>
                <a:prstGeom prst="ellipse">
                  <a:avLst/>
                </a:prstGeom>
                <a:solidFill>
                  <a:srgbClr val="DD5C2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7" name="Oval 266"/>
                <p:cNvSpPr/>
                <p:nvPr/>
              </p:nvSpPr>
              <p:spPr>
                <a:xfrm>
                  <a:off x="3421158" y="5183339"/>
                  <a:ext cx="56308" cy="56308"/>
                </a:xfrm>
                <a:prstGeom prst="ellipse">
                  <a:avLst/>
                </a:prstGeom>
                <a:solidFill>
                  <a:srgbClr val="DD5C2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8" name="Oval 267"/>
                <p:cNvSpPr/>
                <p:nvPr/>
              </p:nvSpPr>
              <p:spPr>
                <a:xfrm>
                  <a:off x="3346190" y="5183339"/>
                  <a:ext cx="56308" cy="56308"/>
                </a:xfrm>
                <a:prstGeom prst="ellipse">
                  <a:avLst/>
                </a:prstGeom>
                <a:solidFill>
                  <a:srgbClr val="DD5C2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9" name="Oval 268"/>
                <p:cNvSpPr/>
                <p:nvPr/>
              </p:nvSpPr>
              <p:spPr>
                <a:xfrm>
                  <a:off x="3274232" y="5183339"/>
                  <a:ext cx="56308" cy="56308"/>
                </a:xfrm>
                <a:prstGeom prst="ellipse">
                  <a:avLst/>
                </a:prstGeom>
                <a:solidFill>
                  <a:srgbClr val="DD5C2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51" name="Group 250"/>
              <p:cNvGrpSpPr/>
              <p:nvPr/>
            </p:nvGrpSpPr>
            <p:grpSpPr>
              <a:xfrm>
                <a:off x="4937714" y="2994474"/>
                <a:ext cx="403540" cy="115083"/>
                <a:chOff x="2837540" y="5109556"/>
                <a:chExt cx="714894" cy="203877"/>
              </a:xfrm>
            </p:grpSpPr>
            <p:sp>
              <p:nvSpPr>
                <p:cNvPr id="260" name="Rounded Rectangle 259"/>
                <p:cNvSpPr/>
                <p:nvPr/>
              </p:nvSpPr>
              <p:spPr>
                <a:xfrm>
                  <a:off x="2837540" y="5109556"/>
                  <a:ext cx="714894" cy="203877"/>
                </a:xfrm>
                <a:prstGeom prst="roundRect">
                  <a:avLst>
                    <a:gd name="adj" fmla="val 32976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1" name="Oval 260"/>
                <p:cNvSpPr/>
                <p:nvPr/>
              </p:nvSpPr>
              <p:spPr>
                <a:xfrm>
                  <a:off x="2892360" y="5161617"/>
                  <a:ext cx="99753" cy="99753"/>
                </a:xfrm>
                <a:prstGeom prst="ellipse">
                  <a:avLst/>
                </a:prstGeom>
                <a:solidFill>
                  <a:srgbClr val="DD5C2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2" name="Oval 261"/>
                <p:cNvSpPr/>
                <p:nvPr/>
              </p:nvSpPr>
              <p:spPr>
                <a:xfrm>
                  <a:off x="3421158" y="5183339"/>
                  <a:ext cx="56308" cy="56308"/>
                </a:xfrm>
                <a:prstGeom prst="ellipse">
                  <a:avLst/>
                </a:prstGeom>
                <a:solidFill>
                  <a:srgbClr val="DD5C2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3" name="Oval 262"/>
                <p:cNvSpPr/>
                <p:nvPr/>
              </p:nvSpPr>
              <p:spPr>
                <a:xfrm>
                  <a:off x="3346190" y="5183339"/>
                  <a:ext cx="56308" cy="56308"/>
                </a:xfrm>
                <a:prstGeom prst="ellipse">
                  <a:avLst/>
                </a:prstGeom>
                <a:solidFill>
                  <a:srgbClr val="DD5C2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4" name="Oval 263"/>
                <p:cNvSpPr/>
                <p:nvPr/>
              </p:nvSpPr>
              <p:spPr>
                <a:xfrm>
                  <a:off x="3274232" y="5183339"/>
                  <a:ext cx="56308" cy="56308"/>
                </a:xfrm>
                <a:prstGeom prst="ellipse">
                  <a:avLst/>
                </a:prstGeom>
                <a:solidFill>
                  <a:srgbClr val="DD5C2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52" name="Group 251"/>
              <p:cNvGrpSpPr/>
              <p:nvPr/>
            </p:nvGrpSpPr>
            <p:grpSpPr>
              <a:xfrm>
                <a:off x="4931381" y="2858000"/>
                <a:ext cx="403540" cy="115083"/>
                <a:chOff x="2837540" y="5109556"/>
                <a:chExt cx="714894" cy="203877"/>
              </a:xfrm>
            </p:grpSpPr>
            <p:sp>
              <p:nvSpPr>
                <p:cNvPr id="255" name="Rounded Rectangle 254"/>
                <p:cNvSpPr/>
                <p:nvPr/>
              </p:nvSpPr>
              <p:spPr>
                <a:xfrm>
                  <a:off x="2837540" y="5109556"/>
                  <a:ext cx="714894" cy="203877"/>
                </a:xfrm>
                <a:prstGeom prst="roundRect">
                  <a:avLst>
                    <a:gd name="adj" fmla="val 32976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6" name="Oval 255"/>
                <p:cNvSpPr/>
                <p:nvPr/>
              </p:nvSpPr>
              <p:spPr>
                <a:xfrm>
                  <a:off x="2892360" y="5161617"/>
                  <a:ext cx="99753" cy="99753"/>
                </a:xfrm>
                <a:prstGeom prst="ellipse">
                  <a:avLst/>
                </a:prstGeom>
                <a:solidFill>
                  <a:srgbClr val="DD5C2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7" name="Oval 256"/>
                <p:cNvSpPr/>
                <p:nvPr/>
              </p:nvSpPr>
              <p:spPr>
                <a:xfrm>
                  <a:off x="3421158" y="5183339"/>
                  <a:ext cx="56308" cy="56308"/>
                </a:xfrm>
                <a:prstGeom prst="ellipse">
                  <a:avLst/>
                </a:prstGeom>
                <a:solidFill>
                  <a:srgbClr val="DD5C2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8" name="Oval 257"/>
                <p:cNvSpPr/>
                <p:nvPr/>
              </p:nvSpPr>
              <p:spPr>
                <a:xfrm>
                  <a:off x="3346190" y="5183339"/>
                  <a:ext cx="56308" cy="56308"/>
                </a:xfrm>
                <a:prstGeom prst="ellipse">
                  <a:avLst/>
                </a:prstGeom>
                <a:solidFill>
                  <a:srgbClr val="DD5C2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9" name="Oval 258"/>
                <p:cNvSpPr/>
                <p:nvPr/>
              </p:nvSpPr>
              <p:spPr>
                <a:xfrm>
                  <a:off x="3274232" y="5183339"/>
                  <a:ext cx="56308" cy="56308"/>
                </a:xfrm>
                <a:prstGeom prst="ellipse">
                  <a:avLst/>
                </a:prstGeom>
                <a:solidFill>
                  <a:srgbClr val="DD5C2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253" name="Straight Connector 252"/>
              <p:cNvCxnSpPr/>
              <p:nvPr/>
            </p:nvCxnSpPr>
            <p:spPr>
              <a:xfrm>
                <a:off x="4952422" y="3357860"/>
                <a:ext cx="371353" cy="0"/>
              </a:xfrm>
              <a:prstGeom prst="line">
                <a:avLst/>
              </a:prstGeom>
              <a:ln w="25400" cap="rnd">
                <a:solidFill>
                  <a:schemeClr val="bg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Straight Connector 253"/>
              <p:cNvCxnSpPr/>
              <p:nvPr/>
            </p:nvCxnSpPr>
            <p:spPr>
              <a:xfrm flipV="1">
                <a:off x="5141951" y="3269421"/>
                <a:ext cx="0" cy="88439"/>
              </a:xfrm>
              <a:prstGeom prst="line">
                <a:avLst/>
              </a:prstGeom>
              <a:ln w="25400" cap="flat">
                <a:solidFill>
                  <a:schemeClr val="bg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49" name="TextBox 248"/>
            <p:cNvSpPr txBox="1"/>
            <p:nvPr/>
          </p:nvSpPr>
          <p:spPr>
            <a:xfrm>
              <a:off x="3164503" y="6784311"/>
              <a:ext cx="90664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latin typeface="Helvetica Neue" charset="0"/>
                  <a:ea typeface="Helvetica Neue" charset="0"/>
                  <a:cs typeface="Helvetica Neue" charset="0"/>
                </a:rPr>
                <a:t>Connector IaaS</a:t>
              </a:r>
            </a:p>
          </p:txBody>
        </p:sp>
      </p:grpSp>
      <p:grpSp>
        <p:nvGrpSpPr>
          <p:cNvPr id="270" name="Group 269"/>
          <p:cNvGrpSpPr/>
          <p:nvPr/>
        </p:nvGrpSpPr>
        <p:grpSpPr>
          <a:xfrm>
            <a:off x="1426854" y="7339702"/>
            <a:ext cx="1280510" cy="1344197"/>
            <a:chOff x="11853575" y="7369300"/>
            <a:chExt cx="1280510" cy="1344197"/>
          </a:xfrm>
        </p:grpSpPr>
        <p:sp>
          <p:nvSpPr>
            <p:cNvPr id="271" name="Oval 270"/>
            <p:cNvSpPr/>
            <p:nvPr/>
          </p:nvSpPr>
          <p:spPr>
            <a:xfrm>
              <a:off x="12110991" y="7369300"/>
              <a:ext cx="795095" cy="795021"/>
            </a:xfrm>
            <a:prstGeom prst="ellipse">
              <a:avLst/>
            </a:prstGeom>
            <a:solidFill>
              <a:srgbClr val="DD5C2D"/>
            </a:solidFill>
            <a:ln w="38100">
              <a:solidFill>
                <a:srgbClr val="212C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72" name="Group 271"/>
            <p:cNvGrpSpPr/>
            <p:nvPr/>
          </p:nvGrpSpPr>
          <p:grpSpPr>
            <a:xfrm>
              <a:off x="12144729" y="7606640"/>
              <a:ext cx="762097" cy="322032"/>
              <a:chOff x="10320403" y="2736990"/>
              <a:chExt cx="1115787" cy="471488"/>
            </a:xfrm>
          </p:grpSpPr>
          <p:sp>
            <p:nvSpPr>
              <p:cNvPr id="274" name="Can 273"/>
              <p:cNvSpPr/>
              <p:nvPr/>
            </p:nvSpPr>
            <p:spPr>
              <a:xfrm rot="16200000">
                <a:off x="10777000" y="2549287"/>
                <a:ext cx="471488" cy="846893"/>
              </a:xfrm>
              <a:prstGeom prst="can">
                <a:avLst/>
              </a:prstGeom>
              <a:solidFill>
                <a:schemeClr val="bg1"/>
              </a:solidFill>
              <a:ln>
                <a:solidFill>
                  <a:srgbClr val="212C6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5" name="Oval 98"/>
              <p:cNvSpPr/>
              <p:nvPr/>
            </p:nvSpPr>
            <p:spPr>
              <a:xfrm>
                <a:off x="10622555" y="3015558"/>
                <a:ext cx="62542" cy="6449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DD5C2D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6" name="Oval 98"/>
              <p:cNvSpPr/>
              <p:nvPr/>
            </p:nvSpPr>
            <p:spPr>
              <a:xfrm>
                <a:off x="10728162" y="3019246"/>
                <a:ext cx="62542" cy="6449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DD5C2D">
                    <a:alpha val="25000"/>
                  </a:srgb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7" name="Oval 98"/>
              <p:cNvSpPr/>
              <p:nvPr/>
            </p:nvSpPr>
            <p:spPr>
              <a:xfrm>
                <a:off x="10370525" y="3073910"/>
                <a:ext cx="62542" cy="6449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DD5C2D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8" name="Oval 98"/>
              <p:cNvSpPr/>
              <p:nvPr/>
            </p:nvSpPr>
            <p:spPr>
              <a:xfrm>
                <a:off x="10353864" y="2804287"/>
                <a:ext cx="62542" cy="6449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DD5C2D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9" name="Oval 98"/>
              <p:cNvSpPr/>
              <p:nvPr/>
            </p:nvSpPr>
            <p:spPr>
              <a:xfrm>
                <a:off x="10573753" y="2895902"/>
                <a:ext cx="62542" cy="6449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DD5C2D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0" name="Oval 98"/>
              <p:cNvSpPr/>
              <p:nvPr/>
            </p:nvSpPr>
            <p:spPr>
              <a:xfrm>
                <a:off x="10320403" y="2983309"/>
                <a:ext cx="62542" cy="6449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DD5C2D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1" name="Oval 98"/>
              <p:cNvSpPr/>
              <p:nvPr/>
            </p:nvSpPr>
            <p:spPr>
              <a:xfrm>
                <a:off x="10517862" y="3083324"/>
                <a:ext cx="62542" cy="6449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DD5C2D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2" name="Oval 98"/>
              <p:cNvSpPr/>
              <p:nvPr/>
            </p:nvSpPr>
            <p:spPr>
              <a:xfrm>
                <a:off x="10482452" y="2968242"/>
                <a:ext cx="62542" cy="64498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rgbClr val="DD5C2D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3" name="Oval 98"/>
              <p:cNvSpPr/>
              <p:nvPr/>
            </p:nvSpPr>
            <p:spPr>
              <a:xfrm>
                <a:off x="10377227" y="2884912"/>
                <a:ext cx="62542" cy="64498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rgbClr val="DD5C2D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4" name="Oval 98"/>
              <p:cNvSpPr/>
              <p:nvPr/>
            </p:nvSpPr>
            <p:spPr>
              <a:xfrm>
                <a:off x="10517862" y="2795085"/>
                <a:ext cx="62542" cy="64498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rgbClr val="DD5C2D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5" name="Oval 98"/>
              <p:cNvSpPr/>
              <p:nvPr/>
            </p:nvSpPr>
            <p:spPr>
              <a:xfrm>
                <a:off x="10901440" y="2870763"/>
                <a:ext cx="62542" cy="6449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DD5C2D">
                    <a:alpha val="25000"/>
                  </a:srgb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6" name="Oval 98"/>
              <p:cNvSpPr/>
              <p:nvPr/>
            </p:nvSpPr>
            <p:spPr>
              <a:xfrm>
                <a:off x="11091503" y="3043917"/>
                <a:ext cx="62542" cy="6449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DD5C2D">
                    <a:alpha val="25000"/>
                  </a:srgb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7" name="Oval 98"/>
              <p:cNvSpPr/>
              <p:nvPr/>
            </p:nvSpPr>
            <p:spPr>
              <a:xfrm>
                <a:off x="10932711" y="2984094"/>
                <a:ext cx="62542" cy="6449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DD5C2D">
                    <a:alpha val="25000"/>
                  </a:srgb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8" name="Oval 98"/>
              <p:cNvSpPr/>
              <p:nvPr/>
            </p:nvSpPr>
            <p:spPr>
              <a:xfrm>
                <a:off x="11178819" y="2867123"/>
                <a:ext cx="62542" cy="6449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DD5C2D">
                    <a:alpha val="25000"/>
                  </a:srgb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9" name="Oval 98"/>
              <p:cNvSpPr/>
              <p:nvPr/>
            </p:nvSpPr>
            <p:spPr>
              <a:xfrm>
                <a:off x="10800254" y="2940484"/>
                <a:ext cx="62542" cy="6449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DD5C2D">
                    <a:alpha val="25000"/>
                  </a:srgb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0" name="Oval 98"/>
              <p:cNvSpPr/>
              <p:nvPr/>
            </p:nvSpPr>
            <p:spPr>
              <a:xfrm>
                <a:off x="11030712" y="2903744"/>
                <a:ext cx="62542" cy="64498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rgbClr val="DD5C2D">
                    <a:alpha val="25000"/>
                  </a:srgb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73" name="TextBox 272"/>
            <p:cNvSpPr txBox="1"/>
            <p:nvPr/>
          </p:nvSpPr>
          <p:spPr>
            <a:xfrm>
              <a:off x="11853575" y="8159499"/>
              <a:ext cx="1280510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latin typeface="Helvetica Neue" charset="0"/>
                  <a:ea typeface="Helvetica Neue" charset="0"/>
                  <a:cs typeface="Helvetica Neue" charset="0"/>
                </a:rPr>
                <a:t>Complex Events Processing</a:t>
              </a: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587376" y="7337008"/>
            <a:ext cx="1058273" cy="1027107"/>
            <a:chOff x="3715949" y="-2394501"/>
            <a:chExt cx="1058273" cy="1027107"/>
          </a:xfrm>
        </p:grpSpPr>
        <p:sp>
          <p:nvSpPr>
            <p:cNvPr id="296" name="Oval 295"/>
            <p:cNvSpPr/>
            <p:nvPr/>
          </p:nvSpPr>
          <p:spPr>
            <a:xfrm>
              <a:off x="3836179" y="-2394501"/>
              <a:ext cx="795095" cy="795095"/>
            </a:xfrm>
            <a:prstGeom prst="ellipse">
              <a:avLst/>
            </a:prstGeom>
            <a:solidFill>
              <a:srgbClr val="DD5C2D"/>
            </a:solidFill>
            <a:ln w="38100">
              <a:solidFill>
                <a:srgbClr val="212C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2" name="Freeform 291"/>
            <p:cNvSpPr/>
            <p:nvPr/>
          </p:nvSpPr>
          <p:spPr>
            <a:xfrm>
              <a:off x="3828020" y="-2053235"/>
              <a:ext cx="118635" cy="140600"/>
            </a:xfrm>
            <a:custGeom>
              <a:avLst/>
              <a:gdLst>
                <a:gd name="connsiteX0" fmla="*/ 0 w 1414272"/>
                <a:gd name="connsiteY0" fmla="*/ 260096 h 491744"/>
                <a:gd name="connsiteX1" fmla="*/ 48768 w 1414272"/>
                <a:gd name="connsiteY1" fmla="*/ 134112 h 491744"/>
                <a:gd name="connsiteX2" fmla="*/ 89408 w 1414272"/>
                <a:gd name="connsiteY2" fmla="*/ 329184 h 491744"/>
                <a:gd name="connsiteX3" fmla="*/ 146304 w 1414272"/>
                <a:gd name="connsiteY3" fmla="*/ 44704 h 491744"/>
                <a:gd name="connsiteX4" fmla="*/ 182880 w 1414272"/>
                <a:gd name="connsiteY4" fmla="*/ 191008 h 491744"/>
                <a:gd name="connsiteX5" fmla="*/ 231648 w 1414272"/>
                <a:gd name="connsiteY5" fmla="*/ 0 h 491744"/>
                <a:gd name="connsiteX6" fmla="*/ 251968 w 1414272"/>
                <a:gd name="connsiteY6" fmla="*/ 280416 h 491744"/>
                <a:gd name="connsiteX7" fmla="*/ 292608 w 1414272"/>
                <a:gd name="connsiteY7" fmla="*/ 162560 h 491744"/>
                <a:gd name="connsiteX8" fmla="*/ 333248 w 1414272"/>
                <a:gd name="connsiteY8" fmla="*/ 357632 h 491744"/>
                <a:gd name="connsiteX9" fmla="*/ 382016 w 1414272"/>
                <a:gd name="connsiteY9" fmla="*/ 150368 h 491744"/>
                <a:gd name="connsiteX10" fmla="*/ 398272 w 1414272"/>
                <a:gd name="connsiteY10" fmla="*/ 251968 h 491744"/>
                <a:gd name="connsiteX11" fmla="*/ 451104 w 1414272"/>
                <a:gd name="connsiteY11" fmla="*/ 73152 h 491744"/>
                <a:gd name="connsiteX12" fmla="*/ 495808 w 1414272"/>
                <a:gd name="connsiteY12" fmla="*/ 312928 h 491744"/>
                <a:gd name="connsiteX13" fmla="*/ 536448 w 1414272"/>
                <a:gd name="connsiteY13" fmla="*/ 146304 h 491744"/>
                <a:gd name="connsiteX14" fmla="*/ 552704 w 1414272"/>
                <a:gd name="connsiteY14" fmla="*/ 243840 h 491744"/>
                <a:gd name="connsiteX15" fmla="*/ 589280 w 1414272"/>
                <a:gd name="connsiteY15" fmla="*/ 101600 h 491744"/>
                <a:gd name="connsiteX16" fmla="*/ 601472 w 1414272"/>
                <a:gd name="connsiteY16" fmla="*/ 195072 h 491744"/>
                <a:gd name="connsiteX17" fmla="*/ 625856 w 1414272"/>
                <a:gd name="connsiteY17" fmla="*/ 134112 h 491744"/>
                <a:gd name="connsiteX18" fmla="*/ 654304 w 1414272"/>
                <a:gd name="connsiteY18" fmla="*/ 268224 h 491744"/>
                <a:gd name="connsiteX19" fmla="*/ 694944 w 1414272"/>
                <a:gd name="connsiteY19" fmla="*/ 138176 h 491744"/>
                <a:gd name="connsiteX20" fmla="*/ 739648 w 1414272"/>
                <a:gd name="connsiteY20" fmla="*/ 337312 h 491744"/>
                <a:gd name="connsiteX21" fmla="*/ 772160 w 1414272"/>
                <a:gd name="connsiteY21" fmla="*/ 125984 h 491744"/>
                <a:gd name="connsiteX22" fmla="*/ 812800 w 1414272"/>
                <a:gd name="connsiteY22" fmla="*/ 280416 h 491744"/>
                <a:gd name="connsiteX23" fmla="*/ 845312 w 1414272"/>
                <a:gd name="connsiteY23" fmla="*/ 170688 h 491744"/>
                <a:gd name="connsiteX24" fmla="*/ 869696 w 1414272"/>
                <a:gd name="connsiteY24" fmla="*/ 308864 h 491744"/>
                <a:gd name="connsiteX25" fmla="*/ 894080 w 1414272"/>
                <a:gd name="connsiteY25" fmla="*/ 195072 h 491744"/>
                <a:gd name="connsiteX26" fmla="*/ 934720 w 1414272"/>
                <a:gd name="connsiteY26" fmla="*/ 382016 h 491744"/>
                <a:gd name="connsiteX27" fmla="*/ 975360 w 1414272"/>
                <a:gd name="connsiteY27" fmla="*/ 60960 h 491744"/>
                <a:gd name="connsiteX28" fmla="*/ 1007872 w 1414272"/>
                <a:gd name="connsiteY28" fmla="*/ 292608 h 491744"/>
                <a:gd name="connsiteX29" fmla="*/ 1036320 w 1414272"/>
                <a:gd name="connsiteY29" fmla="*/ 154432 h 491744"/>
                <a:gd name="connsiteX30" fmla="*/ 1076960 w 1414272"/>
                <a:gd name="connsiteY30" fmla="*/ 357632 h 491744"/>
                <a:gd name="connsiteX31" fmla="*/ 1117600 w 1414272"/>
                <a:gd name="connsiteY31" fmla="*/ 48768 h 491744"/>
                <a:gd name="connsiteX32" fmla="*/ 1174496 w 1414272"/>
                <a:gd name="connsiteY32" fmla="*/ 491744 h 491744"/>
                <a:gd name="connsiteX33" fmla="*/ 1198880 w 1414272"/>
                <a:gd name="connsiteY33" fmla="*/ 207264 h 491744"/>
                <a:gd name="connsiteX34" fmla="*/ 1235456 w 1414272"/>
                <a:gd name="connsiteY34" fmla="*/ 329184 h 491744"/>
                <a:gd name="connsiteX35" fmla="*/ 1288288 w 1414272"/>
                <a:gd name="connsiteY35" fmla="*/ 81280 h 491744"/>
                <a:gd name="connsiteX36" fmla="*/ 1337056 w 1414272"/>
                <a:gd name="connsiteY36" fmla="*/ 467360 h 491744"/>
                <a:gd name="connsiteX37" fmla="*/ 1385824 w 1414272"/>
                <a:gd name="connsiteY37" fmla="*/ 207264 h 491744"/>
                <a:gd name="connsiteX38" fmla="*/ 1414272 w 1414272"/>
                <a:gd name="connsiteY38" fmla="*/ 333248 h 491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414272" h="491744">
                  <a:moveTo>
                    <a:pt x="0" y="260096"/>
                  </a:moveTo>
                  <a:lnTo>
                    <a:pt x="48768" y="134112"/>
                  </a:lnTo>
                  <a:lnTo>
                    <a:pt x="89408" y="329184"/>
                  </a:lnTo>
                  <a:lnTo>
                    <a:pt x="146304" y="44704"/>
                  </a:lnTo>
                  <a:lnTo>
                    <a:pt x="182880" y="191008"/>
                  </a:lnTo>
                  <a:lnTo>
                    <a:pt x="231648" y="0"/>
                  </a:lnTo>
                  <a:lnTo>
                    <a:pt x="251968" y="280416"/>
                  </a:lnTo>
                  <a:lnTo>
                    <a:pt x="292608" y="162560"/>
                  </a:lnTo>
                  <a:lnTo>
                    <a:pt x="333248" y="357632"/>
                  </a:lnTo>
                  <a:lnTo>
                    <a:pt x="382016" y="150368"/>
                  </a:lnTo>
                  <a:lnTo>
                    <a:pt x="398272" y="251968"/>
                  </a:lnTo>
                  <a:lnTo>
                    <a:pt x="451104" y="73152"/>
                  </a:lnTo>
                  <a:lnTo>
                    <a:pt x="495808" y="312928"/>
                  </a:lnTo>
                  <a:lnTo>
                    <a:pt x="536448" y="146304"/>
                  </a:lnTo>
                  <a:lnTo>
                    <a:pt x="552704" y="243840"/>
                  </a:lnTo>
                  <a:lnTo>
                    <a:pt x="589280" y="101600"/>
                  </a:lnTo>
                  <a:lnTo>
                    <a:pt x="601472" y="195072"/>
                  </a:lnTo>
                  <a:lnTo>
                    <a:pt x="625856" y="134112"/>
                  </a:lnTo>
                  <a:lnTo>
                    <a:pt x="654304" y="268224"/>
                  </a:lnTo>
                  <a:lnTo>
                    <a:pt x="694944" y="138176"/>
                  </a:lnTo>
                  <a:lnTo>
                    <a:pt x="739648" y="337312"/>
                  </a:lnTo>
                  <a:lnTo>
                    <a:pt x="772160" y="125984"/>
                  </a:lnTo>
                  <a:lnTo>
                    <a:pt x="812800" y="280416"/>
                  </a:lnTo>
                  <a:lnTo>
                    <a:pt x="845312" y="170688"/>
                  </a:lnTo>
                  <a:lnTo>
                    <a:pt x="869696" y="308864"/>
                  </a:lnTo>
                  <a:lnTo>
                    <a:pt x="894080" y="195072"/>
                  </a:lnTo>
                  <a:lnTo>
                    <a:pt x="934720" y="382016"/>
                  </a:lnTo>
                  <a:lnTo>
                    <a:pt x="975360" y="60960"/>
                  </a:lnTo>
                  <a:lnTo>
                    <a:pt x="1007872" y="292608"/>
                  </a:lnTo>
                  <a:lnTo>
                    <a:pt x="1036320" y="154432"/>
                  </a:lnTo>
                  <a:lnTo>
                    <a:pt x="1076960" y="357632"/>
                  </a:lnTo>
                  <a:lnTo>
                    <a:pt x="1117600" y="48768"/>
                  </a:lnTo>
                  <a:lnTo>
                    <a:pt x="1174496" y="491744"/>
                  </a:lnTo>
                  <a:lnTo>
                    <a:pt x="1198880" y="207264"/>
                  </a:lnTo>
                  <a:lnTo>
                    <a:pt x="1235456" y="329184"/>
                  </a:lnTo>
                  <a:lnTo>
                    <a:pt x="1288288" y="81280"/>
                  </a:lnTo>
                  <a:lnTo>
                    <a:pt x="1337056" y="467360"/>
                  </a:lnTo>
                  <a:lnTo>
                    <a:pt x="1385824" y="207264"/>
                  </a:lnTo>
                  <a:lnTo>
                    <a:pt x="1414272" y="333248"/>
                  </a:lnTo>
                </a:path>
              </a:pathLst>
            </a:custGeom>
            <a:noFill/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3" name="Freeform 292"/>
            <p:cNvSpPr/>
            <p:nvPr/>
          </p:nvSpPr>
          <p:spPr>
            <a:xfrm>
              <a:off x="3936716" y="-2025429"/>
              <a:ext cx="581437" cy="140600"/>
            </a:xfrm>
            <a:custGeom>
              <a:avLst/>
              <a:gdLst>
                <a:gd name="connsiteX0" fmla="*/ 0 w 1414272"/>
                <a:gd name="connsiteY0" fmla="*/ 260096 h 491744"/>
                <a:gd name="connsiteX1" fmla="*/ 48768 w 1414272"/>
                <a:gd name="connsiteY1" fmla="*/ 134112 h 491744"/>
                <a:gd name="connsiteX2" fmla="*/ 89408 w 1414272"/>
                <a:gd name="connsiteY2" fmla="*/ 329184 h 491744"/>
                <a:gd name="connsiteX3" fmla="*/ 146304 w 1414272"/>
                <a:gd name="connsiteY3" fmla="*/ 44704 h 491744"/>
                <a:gd name="connsiteX4" fmla="*/ 182880 w 1414272"/>
                <a:gd name="connsiteY4" fmla="*/ 191008 h 491744"/>
                <a:gd name="connsiteX5" fmla="*/ 231648 w 1414272"/>
                <a:gd name="connsiteY5" fmla="*/ 0 h 491744"/>
                <a:gd name="connsiteX6" fmla="*/ 251968 w 1414272"/>
                <a:gd name="connsiteY6" fmla="*/ 280416 h 491744"/>
                <a:gd name="connsiteX7" fmla="*/ 292608 w 1414272"/>
                <a:gd name="connsiteY7" fmla="*/ 162560 h 491744"/>
                <a:gd name="connsiteX8" fmla="*/ 333248 w 1414272"/>
                <a:gd name="connsiteY8" fmla="*/ 357632 h 491744"/>
                <a:gd name="connsiteX9" fmla="*/ 382016 w 1414272"/>
                <a:gd name="connsiteY9" fmla="*/ 150368 h 491744"/>
                <a:gd name="connsiteX10" fmla="*/ 398272 w 1414272"/>
                <a:gd name="connsiteY10" fmla="*/ 251968 h 491744"/>
                <a:gd name="connsiteX11" fmla="*/ 451104 w 1414272"/>
                <a:gd name="connsiteY11" fmla="*/ 73152 h 491744"/>
                <a:gd name="connsiteX12" fmla="*/ 495808 w 1414272"/>
                <a:gd name="connsiteY12" fmla="*/ 312928 h 491744"/>
                <a:gd name="connsiteX13" fmla="*/ 536448 w 1414272"/>
                <a:gd name="connsiteY13" fmla="*/ 146304 h 491744"/>
                <a:gd name="connsiteX14" fmla="*/ 552704 w 1414272"/>
                <a:gd name="connsiteY14" fmla="*/ 243840 h 491744"/>
                <a:gd name="connsiteX15" fmla="*/ 589280 w 1414272"/>
                <a:gd name="connsiteY15" fmla="*/ 101600 h 491744"/>
                <a:gd name="connsiteX16" fmla="*/ 601472 w 1414272"/>
                <a:gd name="connsiteY16" fmla="*/ 195072 h 491744"/>
                <a:gd name="connsiteX17" fmla="*/ 625856 w 1414272"/>
                <a:gd name="connsiteY17" fmla="*/ 134112 h 491744"/>
                <a:gd name="connsiteX18" fmla="*/ 654304 w 1414272"/>
                <a:gd name="connsiteY18" fmla="*/ 268224 h 491744"/>
                <a:gd name="connsiteX19" fmla="*/ 694944 w 1414272"/>
                <a:gd name="connsiteY19" fmla="*/ 138176 h 491744"/>
                <a:gd name="connsiteX20" fmla="*/ 739648 w 1414272"/>
                <a:gd name="connsiteY20" fmla="*/ 337312 h 491744"/>
                <a:gd name="connsiteX21" fmla="*/ 772160 w 1414272"/>
                <a:gd name="connsiteY21" fmla="*/ 125984 h 491744"/>
                <a:gd name="connsiteX22" fmla="*/ 812800 w 1414272"/>
                <a:gd name="connsiteY22" fmla="*/ 280416 h 491744"/>
                <a:gd name="connsiteX23" fmla="*/ 845312 w 1414272"/>
                <a:gd name="connsiteY23" fmla="*/ 170688 h 491744"/>
                <a:gd name="connsiteX24" fmla="*/ 869696 w 1414272"/>
                <a:gd name="connsiteY24" fmla="*/ 308864 h 491744"/>
                <a:gd name="connsiteX25" fmla="*/ 894080 w 1414272"/>
                <a:gd name="connsiteY25" fmla="*/ 195072 h 491744"/>
                <a:gd name="connsiteX26" fmla="*/ 934720 w 1414272"/>
                <a:gd name="connsiteY26" fmla="*/ 382016 h 491744"/>
                <a:gd name="connsiteX27" fmla="*/ 975360 w 1414272"/>
                <a:gd name="connsiteY27" fmla="*/ 60960 h 491744"/>
                <a:gd name="connsiteX28" fmla="*/ 1007872 w 1414272"/>
                <a:gd name="connsiteY28" fmla="*/ 292608 h 491744"/>
                <a:gd name="connsiteX29" fmla="*/ 1036320 w 1414272"/>
                <a:gd name="connsiteY29" fmla="*/ 154432 h 491744"/>
                <a:gd name="connsiteX30" fmla="*/ 1076960 w 1414272"/>
                <a:gd name="connsiteY30" fmla="*/ 357632 h 491744"/>
                <a:gd name="connsiteX31" fmla="*/ 1117600 w 1414272"/>
                <a:gd name="connsiteY31" fmla="*/ 48768 h 491744"/>
                <a:gd name="connsiteX32" fmla="*/ 1174496 w 1414272"/>
                <a:gd name="connsiteY32" fmla="*/ 491744 h 491744"/>
                <a:gd name="connsiteX33" fmla="*/ 1198880 w 1414272"/>
                <a:gd name="connsiteY33" fmla="*/ 207264 h 491744"/>
                <a:gd name="connsiteX34" fmla="*/ 1235456 w 1414272"/>
                <a:gd name="connsiteY34" fmla="*/ 329184 h 491744"/>
                <a:gd name="connsiteX35" fmla="*/ 1288288 w 1414272"/>
                <a:gd name="connsiteY35" fmla="*/ 81280 h 491744"/>
                <a:gd name="connsiteX36" fmla="*/ 1337056 w 1414272"/>
                <a:gd name="connsiteY36" fmla="*/ 467360 h 491744"/>
                <a:gd name="connsiteX37" fmla="*/ 1385824 w 1414272"/>
                <a:gd name="connsiteY37" fmla="*/ 207264 h 491744"/>
                <a:gd name="connsiteX38" fmla="*/ 1414272 w 1414272"/>
                <a:gd name="connsiteY38" fmla="*/ 333248 h 491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414272" h="491744">
                  <a:moveTo>
                    <a:pt x="0" y="260096"/>
                  </a:moveTo>
                  <a:lnTo>
                    <a:pt x="48768" y="134112"/>
                  </a:lnTo>
                  <a:lnTo>
                    <a:pt x="89408" y="329184"/>
                  </a:lnTo>
                  <a:lnTo>
                    <a:pt x="146304" y="44704"/>
                  </a:lnTo>
                  <a:lnTo>
                    <a:pt x="182880" y="191008"/>
                  </a:lnTo>
                  <a:lnTo>
                    <a:pt x="231648" y="0"/>
                  </a:lnTo>
                  <a:lnTo>
                    <a:pt x="251968" y="280416"/>
                  </a:lnTo>
                  <a:lnTo>
                    <a:pt x="292608" y="162560"/>
                  </a:lnTo>
                  <a:lnTo>
                    <a:pt x="333248" y="357632"/>
                  </a:lnTo>
                  <a:lnTo>
                    <a:pt x="382016" y="150368"/>
                  </a:lnTo>
                  <a:lnTo>
                    <a:pt x="398272" y="251968"/>
                  </a:lnTo>
                  <a:lnTo>
                    <a:pt x="451104" y="73152"/>
                  </a:lnTo>
                  <a:lnTo>
                    <a:pt x="495808" y="312928"/>
                  </a:lnTo>
                  <a:lnTo>
                    <a:pt x="536448" y="146304"/>
                  </a:lnTo>
                  <a:lnTo>
                    <a:pt x="552704" y="243840"/>
                  </a:lnTo>
                  <a:lnTo>
                    <a:pt x="589280" y="101600"/>
                  </a:lnTo>
                  <a:lnTo>
                    <a:pt x="601472" y="195072"/>
                  </a:lnTo>
                  <a:lnTo>
                    <a:pt x="625856" y="134112"/>
                  </a:lnTo>
                  <a:lnTo>
                    <a:pt x="654304" y="268224"/>
                  </a:lnTo>
                  <a:lnTo>
                    <a:pt x="694944" y="138176"/>
                  </a:lnTo>
                  <a:lnTo>
                    <a:pt x="739648" y="337312"/>
                  </a:lnTo>
                  <a:lnTo>
                    <a:pt x="772160" y="125984"/>
                  </a:lnTo>
                  <a:lnTo>
                    <a:pt x="812800" y="280416"/>
                  </a:lnTo>
                  <a:lnTo>
                    <a:pt x="845312" y="170688"/>
                  </a:lnTo>
                  <a:lnTo>
                    <a:pt x="869696" y="308864"/>
                  </a:lnTo>
                  <a:lnTo>
                    <a:pt x="894080" y="195072"/>
                  </a:lnTo>
                  <a:lnTo>
                    <a:pt x="934720" y="382016"/>
                  </a:lnTo>
                  <a:lnTo>
                    <a:pt x="975360" y="60960"/>
                  </a:lnTo>
                  <a:lnTo>
                    <a:pt x="1007872" y="292608"/>
                  </a:lnTo>
                  <a:lnTo>
                    <a:pt x="1036320" y="154432"/>
                  </a:lnTo>
                  <a:lnTo>
                    <a:pt x="1076960" y="357632"/>
                  </a:lnTo>
                  <a:lnTo>
                    <a:pt x="1117600" y="48768"/>
                  </a:lnTo>
                  <a:lnTo>
                    <a:pt x="1174496" y="491744"/>
                  </a:lnTo>
                  <a:lnTo>
                    <a:pt x="1198880" y="207264"/>
                  </a:lnTo>
                  <a:lnTo>
                    <a:pt x="1235456" y="329184"/>
                  </a:lnTo>
                  <a:lnTo>
                    <a:pt x="1288288" y="81280"/>
                  </a:lnTo>
                  <a:lnTo>
                    <a:pt x="1337056" y="467360"/>
                  </a:lnTo>
                  <a:lnTo>
                    <a:pt x="1385824" y="207264"/>
                  </a:lnTo>
                  <a:lnTo>
                    <a:pt x="1414272" y="333248"/>
                  </a:lnTo>
                </a:path>
              </a:pathLst>
            </a:custGeom>
            <a:noFill/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4" name="Freeform 293"/>
            <p:cNvSpPr/>
            <p:nvPr/>
          </p:nvSpPr>
          <p:spPr>
            <a:xfrm>
              <a:off x="4518154" y="-2025622"/>
              <a:ext cx="118635" cy="140600"/>
            </a:xfrm>
            <a:custGeom>
              <a:avLst/>
              <a:gdLst>
                <a:gd name="connsiteX0" fmla="*/ 0 w 1414272"/>
                <a:gd name="connsiteY0" fmla="*/ 260096 h 491744"/>
                <a:gd name="connsiteX1" fmla="*/ 48768 w 1414272"/>
                <a:gd name="connsiteY1" fmla="*/ 134112 h 491744"/>
                <a:gd name="connsiteX2" fmla="*/ 89408 w 1414272"/>
                <a:gd name="connsiteY2" fmla="*/ 329184 h 491744"/>
                <a:gd name="connsiteX3" fmla="*/ 146304 w 1414272"/>
                <a:gd name="connsiteY3" fmla="*/ 44704 h 491744"/>
                <a:gd name="connsiteX4" fmla="*/ 182880 w 1414272"/>
                <a:gd name="connsiteY4" fmla="*/ 191008 h 491744"/>
                <a:gd name="connsiteX5" fmla="*/ 231648 w 1414272"/>
                <a:gd name="connsiteY5" fmla="*/ 0 h 491744"/>
                <a:gd name="connsiteX6" fmla="*/ 251968 w 1414272"/>
                <a:gd name="connsiteY6" fmla="*/ 280416 h 491744"/>
                <a:gd name="connsiteX7" fmla="*/ 292608 w 1414272"/>
                <a:gd name="connsiteY7" fmla="*/ 162560 h 491744"/>
                <a:gd name="connsiteX8" fmla="*/ 333248 w 1414272"/>
                <a:gd name="connsiteY8" fmla="*/ 357632 h 491744"/>
                <a:gd name="connsiteX9" fmla="*/ 382016 w 1414272"/>
                <a:gd name="connsiteY9" fmla="*/ 150368 h 491744"/>
                <a:gd name="connsiteX10" fmla="*/ 398272 w 1414272"/>
                <a:gd name="connsiteY10" fmla="*/ 251968 h 491744"/>
                <a:gd name="connsiteX11" fmla="*/ 451104 w 1414272"/>
                <a:gd name="connsiteY11" fmla="*/ 73152 h 491744"/>
                <a:gd name="connsiteX12" fmla="*/ 495808 w 1414272"/>
                <a:gd name="connsiteY12" fmla="*/ 312928 h 491744"/>
                <a:gd name="connsiteX13" fmla="*/ 536448 w 1414272"/>
                <a:gd name="connsiteY13" fmla="*/ 146304 h 491744"/>
                <a:gd name="connsiteX14" fmla="*/ 552704 w 1414272"/>
                <a:gd name="connsiteY14" fmla="*/ 243840 h 491744"/>
                <a:gd name="connsiteX15" fmla="*/ 589280 w 1414272"/>
                <a:gd name="connsiteY15" fmla="*/ 101600 h 491744"/>
                <a:gd name="connsiteX16" fmla="*/ 601472 w 1414272"/>
                <a:gd name="connsiteY16" fmla="*/ 195072 h 491744"/>
                <a:gd name="connsiteX17" fmla="*/ 625856 w 1414272"/>
                <a:gd name="connsiteY17" fmla="*/ 134112 h 491744"/>
                <a:gd name="connsiteX18" fmla="*/ 654304 w 1414272"/>
                <a:gd name="connsiteY18" fmla="*/ 268224 h 491744"/>
                <a:gd name="connsiteX19" fmla="*/ 694944 w 1414272"/>
                <a:gd name="connsiteY19" fmla="*/ 138176 h 491744"/>
                <a:gd name="connsiteX20" fmla="*/ 739648 w 1414272"/>
                <a:gd name="connsiteY20" fmla="*/ 337312 h 491744"/>
                <a:gd name="connsiteX21" fmla="*/ 772160 w 1414272"/>
                <a:gd name="connsiteY21" fmla="*/ 125984 h 491744"/>
                <a:gd name="connsiteX22" fmla="*/ 812800 w 1414272"/>
                <a:gd name="connsiteY22" fmla="*/ 280416 h 491744"/>
                <a:gd name="connsiteX23" fmla="*/ 845312 w 1414272"/>
                <a:gd name="connsiteY23" fmla="*/ 170688 h 491744"/>
                <a:gd name="connsiteX24" fmla="*/ 869696 w 1414272"/>
                <a:gd name="connsiteY24" fmla="*/ 308864 h 491744"/>
                <a:gd name="connsiteX25" fmla="*/ 894080 w 1414272"/>
                <a:gd name="connsiteY25" fmla="*/ 195072 h 491744"/>
                <a:gd name="connsiteX26" fmla="*/ 934720 w 1414272"/>
                <a:gd name="connsiteY26" fmla="*/ 382016 h 491744"/>
                <a:gd name="connsiteX27" fmla="*/ 975360 w 1414272"/>
                <a:gd name="connsiteY27" fmla="*/ 60960 h 491744"/>
                <a:gd name="connsiteX28" fmla="*/ 1007872 w 1414272"/>
                <a:gd name="connsiteY28" fmla="*/ 292608 h 491744"/>
                <a:gd name="connsiteX29" fmla="*/ 1036320 w 1414272"/>
                <a:gd name="connsiteY29" fmla="*/ 154432 h 491744"/>
                <a:gd name="connsiteX30" fmla="*/ 1076960 w 1414272"/>
                <a:gd name="connsiteY30" fmla="*/ 357632 h 491744"/>
                <a:gd name="connsiteX31" fmla="*/ 1117600 w 1414272"/>
                <a:gd name="connsiteY31" fmla="*/ 48768 h 491744"/>
                <a:gd name="connsiteX32" fmla="*/ 1174496 w 1414272"/>
                <a:gd name="connsiteY32" fmla="*/ 491744 h 491744"/>
                <a:gd name="connsiteX33" fmla="*/ 1198880 w 1414272"/>
                <a:gd name="connsiteY33" fmla="*/ 207264 h 491744"/>
                <a:gd name="connsiteX34" fmla="*/ 1235456 w 1414272"/>
                <a:gd name="connsiteY34" fmla="*/ 329184 h 491744"/>
                <a:gd name="connsiteX35" fmla="*/ 1288288 w 1414272"/>
                <a:gd name="connsiteY35" fmla="*/ 81280 h 491744"/>
                <a:gd name="connsiteX36" fmla="*/ 1337056 w 1414272"/>
                <a:gd name="connsiteY36" fmla="*/ 467360 h 491744"/>
                <a:gd name="connsiteX37" fmla="*/ 1385824 w 1414272"/>
                <a:gd name="connsiteY37" fmla="*/ 207264 h 491744"/>
                <a:gd name="connsiteX38" fmla="*/ 1414272 w 1414272"/>
                <a:gd name="connsiteY38" fmla="*/ 333248 h 491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414272" h="491744">
                  <a:moveTo>
                    <a:pt x="0" y="260096"/>
                  </a:moveTo>
                  <a:lnTo>
                    <a:pt x="48768" y="134112"/>
                  </a:lnTo>
                  <a:lnTo>
                    <a:pt x="89408" y="329184"/>
                  </a:lnTo>
                  <a:lnTo>
                    <a:pt x="146304" y="44704"/>
                  </a:lnTo>
                  <a:lnTo>
                    <a:pt x="182880" y="191008"/>
                  </a:lnTo>
                  <a:lnTo>
                    <a:pt x="231648" y="0"/>
                  </a:lnTo>
                  <a:lnTo>
                    <a:pt x="251968" y="280416"/>
                  </a:lnTo>
                  <a:lnTo>
                    <a:pt x="292608" y="162560"/>
                  </a:lnTo>
                  <a:lnTo>
                    <a:pt x="333248" y="357632"/>
                  </a:lnTo>
                  <a:lnTo>
                    <a:pt x="382016" y="150368"/>
                  </a:lnTo>
                  <a:lnTo>
                    <a:pt x="398272" y="251968"/>
                  </a:lnTo>
                  <a:lnTo>
                    <a:pt x="451104" y="73152"/>
                  </a:lnTo>
                  <a:lnTo>
                    <a:pt x="495808" y="312928"/>
                  </a:lnTo>
                  <a:lnTo>
                    <a:pt x="536448" y="146304"/>
                  </a:lnTo>
                  <a:lnTo>
                    <a:pt x="552704" y="243840"/>
                  </a:lnTo>
                  <a:lnTo>
                    <a:pt x="589280" y="101600"/>
                  </a:lnTo>
                  <a:lnTo>
                    <a:pt x="601472" y="195072"/>
                  </a:lnTo>
                  <a:lnTo>
                    <a:pt x="625856" y="134112"/>
                  </a:lnTo>
                  <a:lnTo>
                    <a:pt x="654304" y="268224"/>
                  </a:lnTo>
                  <a:lnTo>
                    <a:pt x="694944" y="138176"/>
                  </a:lnTo>
                  <a:lnTo>
                    <a:pt x="739648" y="337312"/>
                  </a:lnTo>
                  <a:lnTo>
                    <a:pt x="772160" y="125984"/>
                  </a:lnTo>
                  <a:lnTo>
                    <a:pt x="812800" y="280416"/>
                  </a:lnTo>
                  <a:lnTo>
                    <a:pt x="845312" y="170688"/>
                  </a:lnTo>
                  <a:lnTo>
                    <a:pt x="869696" y="308864"/>
                  </a:lnTo>
                  <a:lnTo>
                    <a:pt x="894080" y="195072"/>
                  </a:lnTo>
                  <a:lnTo>
                    <a:pt x="934720" y="382016"/>
                  </a:lnTo>
                  <a:lnTo>
                    <a:pt x="975360" y="60960"/>
                  </a:lnTo>
                  <a:lnTo>
                    <a:pt x="1007872" y="292608"/>
                  </a:lnTo>
                  <a:lnTo>
                    <a:pt x="1036320" y="154432"/>
                  </a:lnTo>
                  <a:lnTo>
                    <a:pt x="1076960" y="357632"/>
                  </a:lnTo>
                  <a:lnTo>
                    <a:pt x="1117600" y="48768"/>
                  </a:lnTo>
                  <a:lnTo>
                    <a:pt x="1174496" y="491744"/>
                  </a:lnTo>
                  <a:lnTo>
                    <a:pt x="1198880" y="207264"/>
                  </a:lnTo>
                  <a:lnTo>
                    <a:pt x="1235456" y="329184"/>
                  </a:lnTo>
                  <a:lnTo>
                    <a:pt x="1288288" y="81280"/>
                  </a:lnTo>
                  <a:lnTo>
                    <a:pt x="1337056" y="467360"/>
                  </a:lnTo>
                  <a:lnTo>
                    <a:pt x="1385824" y="207264"/>
                  </a:lnTo>
                  <a:lnTo>
                    <a:pt x="1414272" y="333248"/>
                  </a:lnTo>
                </a:path>
              </a:pathLst>
            </a:custGeom>
            <a:noFill/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95" name="Picture 294"/>
            <p:cNvPicPr>
              <a:picLocks noChangeAspect="1"/>
            </p:cNvPicPr>
            <p:nvPr/>
          </p:nvPicPr>
          <p:blipFill>
            <a:blip r:embed="rId5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585" b="89617" l="0" r="100000"/>
                      </a14:imgEffect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915922" y="-2323987"/>
              <a:ext cx="632965" cy="632965"/>
            </a:xfrm>
            <a:prstGeom prst="rect">
              <a:avLst/>
            </a:prstGeom>
            <a:noFill/>
          </p:spPr>
        </p:pic>
        <p:sp>
          <p:nvSpPr>
            <p:cNvPr id="297" name="TextBox 296"/>
            <p:cNvSpPr txBox="1"/>
            <p:nvPr/>
          </p:nvSpPr>
          <p:spPr>
            <a:xfrm>
              <a:off x="3715949" y="-1613615"/>
              <a:ext cx="105827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latin typeface="Helvetica Neue" charset="0"/>
                  <a:ea typeface="Helvetica Neue" charset="0"/>
                  <a:cs typeface="Helvetica Neue" charset="0"/>
                </a:rPr>
                <a:t>Monitoring</a:t>
              </a:r>
            </a:p>
          </p:txBody>
        </p:sp>
      </p:grpSp>
      <p:pic>
        <p:nvPicPr>
          <p:cNvPr id="298" name="Shape 492"/>
          <p:cNvPicPr preferRelativeResize="0"/>
          <p:nvPr/>
        </p:nvPicPr>
        <p:blipFill rotWithShape="1">
          <a:blip r:embed="rId7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34643" y="6443855"/>
            <a:ext cx="2169933" cy="46574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oup 2"/>
          <p:cNvGrpSpPr/>
          <p:nvPr/>
        </p:nvGrpSpPr>
        <p:grpSpPr>
          <a:xfrm>
            <a:off x="7057273" y="7311075"/>
            <a:ext cx="1164100" cy="1327773"/>
            <a:chOff x="6583574" y="-1860400"/>
            <a:chExt cx="1164100" cy="1327773"/>
          </a:xfrm>
        </p:grpSpPr>
        <p:sp>
          <p:nvSpPr>
            <p:cNvPr id="305" name="Oval 304"/>
            <p:cNvSpPr/>
            <p:nvPr/>
          </p:nvSpPr>
          <p:spPr>
            <a:xfrm>
              <a:off x="6764718" y="-1860400"/>
              <a:ext cx="795095" cy="795021"/>
            </a:xfrm>
            <a:prstGeom prst="ellipse">
              <a:avLst/>
            </a:prstGeom>
            <a:solidFill>
              <a:srgbClr val="DD5C2D"/>
            </a:solidFill>
            <a:ln w="38100">
              <a:solidFill>
                <a:srgbClr val="212C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6" name="TextBox 305"/>
            <p:cNvSpPr txBox="1"/>
            <p:nvPr/>
          </p:nvSpPr>
          <p:spPr>
            <a:xfrm>
              <a:off x="6583574" y="-1086625"/>
              <a:ext cx="1164100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latin typeface="Helvetica Neue" charset="0"/>
                  <a:ea typeface="Helvetica Neue" charset="0"/>
                  <a:cs typeface="Helvetica Neue" charset="0"/>
                </a:rPr>
                <a:t>Resource </a:t>
              </a:r>
              <a:r>
                <a:rPr lang="en-US" sz="1000" b="1">
                  <a:latin typeface="Helvetica Neue" charset="0"/>
                  <a:ea typeface="Helvetica Neue" charset="0"/>
                  <a:cs typeface="Helvetica Neue" charset="0"/>
                </a:rPr>
                <a:t>Control Policies</a:t>
              </a:r>
              <a:endParaRPr lang="en-US" sz="1000" b="1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pic>
          <p:nvPicPr>
            <p:cNvPr id="304" name="Picture 303"/>
            <p:cNvPicPr>
              <a:picLocks noChangeAspect="1"/>
            </p:cNvPicPr>
            <p:nvPr/>
          </p:nvPicPr>
          <p:blipFill>
            <a:blip r:embed="rId8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874277" y="-1767730"/>
              <a:ext cx="608056" cy="608056"/>
            </a:xfrm>
            <a:prstGeom prst="rect">
              <a:avLst/>
            </a:prstGeom>
          </p:spPr>
        </p:pic>
      </p:grpSp>
      <p:grpSp>
        <p:nvGrpSpPr>
          <p:cNvPr id="11" name="Group 10"/>
          <p:cNvGrpSpPr/>
          <p:nvPr/>
        </p:nvGrpSpPr>
        <p:grpSpPr>
          <a:xfrm>
            <a:off x="1532506" y="4880972"/>
            <a:ext cx="1058273" cy="1016444"/>
            <a:chOff x="5622669" y="-1983574"/>
            <a:chExt cx="1058273" cy="1016444"/>
          </a:xfrm>
        </p:grpSpPr>
        <p:sp>
          <p:nvSpPr>
            <p:cNvPr id="310" name="Oval 309"/>
            <p:cNvSpPr/>
            <p:nvPr/>
          </p:nvSpPr>
          <p:spPr>
            <a:xfrm>
              <a:off x="5760431" y="-1983574"/>
              <a:ext cx="795095" cy="795021"/>
            </a:xfrm>
            <a:prstGeom prst="ellipse">
              <a:avLst/>
            </a:prstGeom>
            <a:solidFill>
              <a:srgbClr val="DD5C2D"/>
            </a:solidFill>
            <a:ln w="38100">
              <a:solidFill>
                <a:srgbClr val="212C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3" name="TextBox 312"/>
            <p:cNvSpPr txBox="1"/>
            <p:nvPr/>
          </p:nvSpPr>
          <p:spPr>
            <a:xfrm>
              <a:off x="5622669" y="-1213351"/>
              <a:ext cx="105827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latin typeface="Helvetica Neue" charset="0"/>
                  <a:ea typeface="Helvetica Neue" charset="0"/>
                  <a:cs typeface="Helvetica Neue" charset="0"/>
                </a:rPr>
                <a:t>Streams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3307063" y="1899225"/>
            <a:ext cx="2361336" cy="1712265"/>
            <a:chOff x="6052532" y="1899225"/>
            <a:chExt cx="2361336" cy="1712265"/>
          </a:xfrm>
        </p:grpSpPr>
        <p:grpSp>
          <p:nvGrpSpPr>
            <p:cNvPr id="8" name="Group 7"/>
            <p:cNvGrpSpPr/>
            <p:nvPr/>
          </p:nvGrpSpPr>
          <p:grpSpPr>
            <a:xfrm>
              <a:off x="6052532" y="3160631"/>
              <a:ext cx="2361336" cy="450859"/>
              <a:chOff x="8512551" y="3039727"/>
              <a:chExt cx="2361336" cy="450859"/>
            </a:xfrm>
          </p:grpSpPr>
          <p:sp>
            <p:nvSpPr>
              <p:cNvPr id="216" name="Shape 479"/>
              <p:cNvSpPr/>
              <p:nvPr/>
            </p:nvSpPr>
            <p:spPr>
              <a:xfrm>
                <a:off x="9471550" y="3039727"/>
                <a:ext cx="504508" cy="112305"/>
              </a:xfrm>
              <a:prstGeom prst="trapezoid">
                <a:avLst>
                  <a:gd name="adj" fmla="val 25000"/>
                </a:avLst>
              </a:prstGeom>
              <a:solidFill>
                <a:srgbClr val="000000"/>
              </a:solidFill>
              <a:ln>
                <a:noFill/>
              </a:ln>
            </p:spPr>
            <p:txBody>
              <a:bodyPr lIns="130025" tIns="65000" rIns="130025" bIns="650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None/>
                </a:pPr>
                <a:endParaRPr sz="2600">
                  <a:solidFill>
                    <a:srgbClr val="FFFFFF"/>
                  </a:solidFill>
                  <a:latin typeface="Helvetica Neue" charset="0"/>
                  <a:ea typeface="Helvetica Neue" charset="0"/>
                  <a:cs typeface="Helvetica Neue" charset="0"/>
                  <a:sym typeface="Arial"/>
                </a:endParaRPr>
              </a:p>
            </p:txBody>
          </p:sp>
          <p:sp>
            <p:nvSpPr>
              <p:cNvPr id="219" name="TextBox 218"/>
              <p:cNvSpPr txBox="1"/>
              <p:nvPr/>
            </p:nvSpPr>
            <p:spPr>
              <a:xfrm>
                <a:off x="8512551" y="3152032"/>
                <a:ext cx="236133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latin typeface="Helvetica Neue" charset="0"/>
                    <a:ea typeface="Helvetica Neue" charset="0"/>
                    <a:cs typeface="Helvetica Neue" charset="0"/>
                  </a:rPr>
                  <a:t>Integrated Toolboxes</a:t>
                </a:r>
              </a:p>
            </p:txBody>
          </p:sp>
        </p:grpSp>
        <p:pic>
          <p:nvPicPr>
            <p:cNvPr id="109" name="Picture 108"/>
            <p:cNvPicPr>
              <a:picLocks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183785" y="1899225"/>
              <a:ext cx="2160000" cy="1260000"/>
            </a:xfrm>
            <a:prstGeom prst="rect">
              <a:avLst/>
            </a:prstGeom>
            <a:ln w="50800">
              <a:solidFill>
                <a:schemeClr val="tx1"/>
              </a:solidFill>
            </a:ln>
          </p:spPr>
        </p:pic>
      </p:grpSp>
      <p:grpSp>
        <p:nvGrpSpPr>
          <p:cNvPr id="14" name="Group 13"/>
          <p:cNvGrpSpPr/>
          <p:nvPr/>
        </p:nvGrpSpPr>
        <p:grpSpPr>
          <a:xfrm>
            <a:off x="6077825" y="1899225"/>
            <a:ext cx="2368598" cy="1718082"/>
            <a:chOff x="8789593" y="1893408"/>
            <a:chExt cx="2368598" cy="1718082"/>
          </a:xfrm>
        </p:grpSpPr>
        <p:pic>
          <p:nvPicPr>
            <p:cNvPr id="112" name="Shape 320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8859676" y="1893408"/>
              <a:ext cx="2160000" cy="1260000"/>
            </a:xfrm>
            <a:prstGeom prst="rect">
              <a:avLst/>
            </a:prstGeom>
            <a:noFill/>
            <a:ln w="50800">
              <a:solidFill>
                <a:schemeClr val="tx1"/>
              </a:solidFill>
            </a:ln>
          </p:spPr>
        </p:pic>
        <p:sp>
          <p:nvSpPr>
            <p:cNvPr id="113" name="Shape 479"/>
            <p:cNvSpPr/>
            <p:nvPr/>
          </p:nvSpPr>
          <p:spPr>
            <a:xfrm>
              <a:off x="9687422" y="3161660"/>
              <a:ext cx="504508" cy="112305"/>
            </a:xfrm>
            <a:prstGeom prst="trapezoid">
              <a:avLst>
                <a:gd name="adj" fmla="val 25000"/>
              </a:avLst>
            </a:prstGeom>
            <a:solidFill>
              <a:srgbClr val="000000"/>
            </a:solidFill>
            <a:ln>
              <a:noFill/>
            </a:ln>
          </p:spPr>
          <p:txBody>
            <a:bodyPr lIns="130025" tIns="65000" rIns="130025" bIns="650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26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Arial"/>
              </a:endParaRPr>
            </a:p>
          </p:txBody>
        </p:sp>
        <p:sp>
          <p:nvSpPr>
            <p:cNvPr id="114" name="TextBox 113"/>
            <p:cNvSpPr txBox="1"/>
            <p:nvPr/>
          </p:nvSpPr>
          <p:spPr>
            <a:xfrm>
              <a:off x="8866341" y="3272936"/>
              <a:ext cx="214666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Helvetica Neue" charset="0"/>
                  <a:ea typeface="Helvetica Neue" charset="0"/>
                  <a:cs typeface="Helvetica Neue" charset="0"/>
                </a:rPr>
                <a:t>Specific Interfaces</a:t>
              </a:r>
            </a:p>
          </p:txBody>
        </p:sp>
        <p:pic>
          <p:nvPicPr>
            <p:cNvPr id="115" name="Shape 320"/>
            <p:cNvPicPr preferRelativeResize="0"/>
            <p:nvPr/>
          </p:nvPicPr>
          <p:blipFill rotWithShape="1">
            <a:blip r:embed="rId11">
              <a:alphaModFix/>
            </a:blip>
            <a:srcRect l="34510" r="21493" b="17047"/>
            <a:stretch/>
          </p:blipFill>
          <p:spPr>
            <a:xfrm>
              <a:off x="8789593" y="2772335"/>
              <a:ext cx="333080" cy="443273"/>
            </a:xfrm>
            <a:prstGeom prst="rect">
              <a:avLst/>
            </a:prstGeom>
            <a:noFill/>
            <a:ln w="76200">
              <a:solidFill>
                <a:schemeClr val="tx1"/>
              </a:solidFill>
            </a:ln>
          </p:spPr>
        </p:pic>
        <p:grpSp>
          <p:nvGrpSpPr>
            <p:cNvPr id="13" name="Group 12"/>
            <p:cNvGrpSpPr/>
            <p:nvPr/>
          </p:nvGrpSpPr>
          <p:grpSpPr>
            <a:xfrm>
              <a:off x="10881161" y="2797288"/>
              <a:ext cx="277030" cy="492981"/>
              <a:chOff x="11433976" y="2957885"/>
              <a:chExt cx="277030" cy="492981"/>
            </a:xfrm>
          </p:grpSpPr>
          <p:sp>
            <p:nvSpPr>
              <p:cNvPr id="12" name="Rounded Rectangle 11"/>
              <p:cNvSpPr/>
              <p:nvPr/>
            </p:nvSpPr>
            <p:spPr>
              <a:xfrm>
                <a:off x="11433976" y="2957885"/>
                <a:ext cx="277030" cy="492981"/>
              </a:xfrm>
              <a:prstGeom prst="round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16" name="Shape 320"/>
              <p:cNvPicPr preferRelativeResize="0"/>
              <p:nvPr/>
            </p:nvPicPr>
            <p:blipFill rotWithShape="1">
              <a:blip r:embed="rId11">
                <a:alphaModFix/>
              </a:blip>
              <a:srcRect l="35282" t="4864" r="49351" b="58535"/>
              <a:stretch/>
            </p:blipFill>
            <p:spPr>
              <a:xfrm>
                <a:off x="11433976" y="3033674"/>
                <a:ext cx="277030" cy="353582"/>
              </a:xfrm>
              <a:prstGeom prst="rect">
                <a:avLst/>
              </a:prstGeom>
              <a:noFill/>
              <a:ln w="50800">
                <a:noFill/>
              </a:ln>
            </p:spPr>
          </p:pic>
        </p:grpSp>
      </p:grpSp>
      <p:grpSp>
        <p:nvGrpSpPr>
          <p:cNvPr id="123" name="Group 122"/>
          <p:cNvGrpSpPr/>
          <p:nvPr/>
        </p:nvGrpSpPr>
        <p:grpSpPr>
          <a:xfrm>
            <a:off x="2364710" y="4881111"/>
            <a:ext cx="1280510" cy="1031905"/>
            <a:chOff x="10696772" y="7369301"/>
            <a:chExt cx="1280510" cy="1031905"/>
          </a:xfrm>
        </p:grpSpPr>
        <p:sp>
          <p:nvSpPr>
            <p:cNvPr id="124" name="Oval 123"/>
            <p:cNvSpPr/>
            <p:nvPr/>
          </p:nvSpPr>
          <p:spPr>
            <a:xfrm>
              <a:off x="10939825" y="7369301"/>
              <a:ext cx="795095" cy="795021"/>
            </a:xfrm>
            <a:prstGeom prst="ellipse">
              <a:avLst/>
            </a:prstGeom>
            <a:solidFill>
              <a:srgbClr val="DD5C2D"/>
            </a:solidFill>
            <a:ln w="38100">
              <a:solidFill>
                <a:srgbClr val="212C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TextBox 125"/>
            <p:cNvSpPr txBox="1"/>
            <p:nvPr/>
          </p:nvSpPr>
          <p:spPr>
            <a:xfrm>
              <a:off x="10696772" y="8154985"/>
              <a:ext cx="128051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latin typeface="Helvetica Neue" charset="0"/>
                  <a:ea typeface="Helvetica Neue" charset="0"/>
                  <a:cs typeface="Helvetica Neue" charset="0"/>
                </a:rPr>
                <a:t>Data</a:t>
              </a: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7108848" y="4823670"/>
            <a:ext cx="1058273" cy="1249293"/>
            <a:chOff x="7108848" y="4823670"/>
            <a:chExt cx="1058273" cy="1249293"/>
          </a:xfrm>
        </p:grpSpPr>
        <p:grpSp>
          <p:nvGrpSpPr>
            <p:cNvPr id="10" name="Group 9"/>
            <p:cNvGrpSpPr/>
            <p:nvPr/>
          </p:nvGrpSpPr>
          <p:grpSpPr>
            <a:xfrm>
              <a:off x="7108848" y="4880972"/>
              <a:ext cx="1058273" cy="1191991"/>
              <a:chOff x="2058277" y="4802140"/>
              <a:chExt cx="1058273" cy="1191991"/>
            </a:xfrm>
          </p:grpSpPr>
          <p:sp>
            <p:nvSpPr>
              <p:cNvPr id="225" name="Oval 224"/>
              <p:cNvSpPr/>
              <p:nvPr/>
            </p:nvSpPr>
            <p:spPr>
              <a:xfrm>
                <a:off x="2218348" y="4802140"/>
                <a:ext cx="795095" cy="795095"/>
              </a:xfrm>
              <a:prstGeom prst="ellipse">
                <a:avLst/>
              </a:prstGeom>
              <a:solidFill>
                <a:srgbClr val="DD5C2D"/>
              </a:solidFill>
              <a:ln w="38100">
                <a:solidFill>
                  <a:srgbClr val="212C6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3" name="TextBox 302"/>
              <p:cNvSpPr txBox="1"/>
              <p:nvPr/>
            </p:nvSpPr>
            <p:spPr>
              <a:xfrm>
                <a:off x="2058277" y="5594021"/>
                <a:ext cx="105827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b="1" dirty="0">
                    <a:latin typeface="Helvetica Neue" charset="0"/>
                    <a:ea typeface="Helvetica Neue" charset="0"/>
                    <a:cs typeface="Helvetica Neue" charset="0"/>
                  </a:rPr>
                  <a:t>Numerical Computing</a:t>
                </a:r>
              </a:p>
            </p:txBody>
          </p:sp>
        </p:grp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12" cstate="print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55041" y="4823670"/>
              <a:ext cx="849499" cy="849499"/>
            </a:xfrm>
            <a:prstGeom prst="rect">
              <a:avLst/>
            </a:prstGeom>
          </p:spPr>
        </p:pic>
      </p:grpSp>
      <p:grpSp>
        <p:nvGrpSpPr>
          <p:cNvPr id="21" name="Group 20"/>
          <p:cNvGrpSpPr/>
          <p:nvPr/>
        </p:nvGrpSpPr>
        <p:grpSpPr>
          <a:xfrm>
            <a:off x="6000997" y="4844237"/>
            <a:ext cx="906648" cy="1234890"/>
            <a:chOff x="6000997" y="4844237"/>
            <a:chExt cx="906648" cy="1234890"/>
          </a:xfrm>
        </p:grpSpPr>
        <p:grpSp>
          <p:nvGrpSpPr>
            <p:cNvPr id="299" name="Group 298"/>
            <p:cNvGrpSpPr/>
            <p:nvPr/>
          </p:nvGrpSpPr>
          <p:grpSpPr>
            <a:xfrm>
              <a:off x="6000997" y="4883922"/>
              <a:ext cx="906648" cy="1195205"/>
              <a:chOff x="1982515" y="5976494"/>
              <a:chExt cx="906648" cy="1195205"/>
            </a:xfrm>
          </p:grpSpPr>
          <p:sp>
            <p:nvSpPr>
              <p:cNvPr id="300" name="Oval 299"/>
              <p:cNvSpPr/>
              <p:nvPr/>
            </p:nvSpPr>
            <p:spPr>
              <a:xfrm>
                <a:off x="2045603" y="5976494"/>
                <a:ext cx="795095" cy="795095"/>
              </a:xfrm>
              <a:prstGeom prst="ellipse">
                <a:avLst/>
              </a:prstGeom>
              <a:solidFill>
                <a:srgbClr val="DD5C2D"/>
              </a:solidFill>
              <a:ln w="38100">
                <a:solidFill>
                  <a:srgbClr val="212C6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2" name="TextBox 301"/>
              <p:cNvSpPr txBox="1"/>
              <p:nvPr/>
            </p:nvSpPr>
            <p:spPr>
              <a:xfrm>
                <a:off x="1982515" y="6771589"/>
                <a:ext cx="90664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b="1" dirty="0">
                    <a:latin typeface="Helvetica Neue" charset="0"/>
                    <a:ea typeface="Helvetica Neue" charset="0"/>
                    <a:cs typeface="Helvetica Neue" charset="0"/>
                  </a:rPr>
                  <a:t>Data Science</a:t>
                </a:r>
              </a:p>
            </p:txBody>
          </p:sp>
        </p:grpSp>
        <p:pic>
          <p:nvPicPr>
            <p:cNvPr id="130" name="Picture 129"/>
            <p:cNvPicPr>
              <a:picLocks noChangeAspect="1"/>
            </p:cNvPicPr>
            <p:nvPr/>
          </p:nvPicPr>
          <p:blipFill>
            <a:blip r:embed="rId14" cstate="email">
              <a:lum bright="10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077825" y="4844237"/>
              <a:ext cx="702065" cy="702065"/>
            </a:xfrm>
            <a:prstGeom prst="rect">
              <a:avLst/>
            </a:prstGeom>
          </p:spPr>
        </p:pic>
      </p:grpSp>
      <p:grpSp>
        <p:nvGrpSpPr>
          <p:cNvPr id="23" name="Group 22"/>
          <p:cNvGrpSpPr/>
          <p:nvPr/>
        </p:nvGrpSpPr>
        <p:grpSpPr>
          <a:xfrm>
            <a:off x="928982" y="5106942"/>
            <a:ext cx="109072" cy="345623"/>
            <a:chOff x="891241" y="5056211"/>
            <a:chExt cx="109072" cy="345623"/>
          </a:xfrm>
        </p:grpSpPr>
        <p:sp>
          <p:nvSpPr>
            <p:cNvPr id="22" name="Rectangle 21"/>
            <p:cNvSpPr/>
            <p:nvPr/>
          </p:nvSpPr>
          <p:spPr>
            <a:xfrm>
              <a:off x="892002" y="5056211"/>
              <a:ext cx="108000" cy="10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Rectangle 134"/>
            <p:cNvSpPr/>
            <p:nvPr/>
          </p:nvSpPr>
          <p:spPr>
            <a:xfrm>
              <a:off x="891241" y="5176610"/>
              <a:ext cx="108000" cy="10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Rectangle 136"/>
            <p:cNvSpPr/>
            <p:nvPr/>
          </p:nvSpPr>
          <p:spPr>
            <a:xfrm>
              <a:off x="892313" y="5293834"/>
              <a:ext cx="108000" cy="10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2" name="Group 141"/>
          <p:cNvGrpSpPr/>
          <p:nvPr/>
        </p:nvGrpSpPr>
        <p:grpSpPr>
          <a:xfrm>
            <a:off x="1065672" y="5106942"/>
            <a:ext cx="109072" cy="345623"/>
            <a:chOff x="891241" y="5056211"/>
            <a:chExt cx="109072" cy="345623"/>
          </a:xfrm>
        </p:grpSpPr>
        <p:sp>
          <p:nvSpPr>
            <p:cNvPr id="143" name="Rectangle 142"/>
            <p:cNvSpPr/>
            <p:nvPr/>
          </p:nvSpPr>
          <p:spPr>
            <a:xfrm>
              <a:off x="892002" y="5056211"/>
              <a:ext cx="108000" cy="10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Rectangle 143"/>
            <p:cNvSpPr/>
            <p:nvPr/>
          </p:nvSpPr>
          <p:spPr>
            <a:xfrm>
              <a:off x="891241" y="5176610"/>
              <a:ext cx="108000" cy="10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Rectangle 144"/>
            <p:cNvSpPr/>
            <p:nvPr/>
          </p:nvSpPr>
          <p:spPr>
            <a:xfrm>
              <a:off x="892313" y="5293834"/>
              <a:ext cx="108000" cy="10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6" name="Group 145"/>
          <p:cNvGrpSpPr/>
          <p:nvPr/>
        </p:nvGrpSpPr>
        <p:grpSpPr>
          <a:xfrm>
            <a:off x="1209554" y="5105670"/>
            <a:ext cx="109072" cy="345623"/>
            <a:chOff x="891241" y="5056211"/>
            <a:chExt cx="109072" cy="345623"/>
          </a:xfrm>
        </p:grpSpPr>
        <p:sp>
          <p:nvSpPr>
            <p:cNvPr id="147" name="Rectangle 146"/>
            <p:cNvSpPr/>
            <p:nvPr/>
          </p:nvSpPr>
          <p:spPr>
            <a:xfrm>
              <a:off x="892002" y="5056211"/>
              <a:ext cx="108000" cy="10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Rectangle 147"/>
            <p:cNvSpPr/>
            <p:nvPr/>
          </p:nvSpPr>
          <p:spPr>
            <a:xfrm>
              <a:off x="891241" y="5176610"/>
              <a:ext cx="108000" cy="10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Rectangle 148"/>
            <p:cNvSpPr/>
            <p:nvPr/>
          </p:nvSpPr>
          <p:spPr>
            <a:xfrm>
              <a:off x="892313" y="5293834"/>
              <a:ext cx="108000" cy="10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0" name="Can 149"/>
          <p:cNvSpPr/>
          <p:nvPr/>
        </p:nvSpPr>
        <p:spPr>
          <a:xfrm rot="16200000">
            <a:off x="1941973" y="5055236"/>
            <a:ext cx="266142" cy="434590"/>
          </a:xfrm>
          <a:prstGeom prst="can">
            <a:avLst/>
          </a:prstGeom>
          <a:solidFill>
            <a:schemeClr val="bg1"/>
          </a:solidFill>
          <a:ln>
            <a:solidFill>
              <a:srgbClr val="212C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2" name="Picture 151"/>
          <p:cNvPicPr>
            <a:picLocks noChangeAspect="1"/>
          </p:cNvPicPr>
          <p:nvPr/>
        </p:nvPicPr>
        <p:blipFill>
          <a:blip r:embed="rId15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987338" y="5166231"/>
            <a:ext cx="230805" cy="215505"/>
          </a:xfrm>
          <a:prstGeom prst="rect">
            <a:avLst/>
          </a:prstGeom>
        </p:spPr>
      </p:pic>
      <p:sp>
        <p:nvSpPr>
          <p:cNvPr id="25" name="Striped Right Arrow 24"/>
          <p:cNvSpPr/>
          <p:nvPr/>
        </p:nvSpPr>
        <p:spPr>
          <a:xfrm>
            <a:off x="1700253" y="5195007"/>
            <a:ext cx="163734" cy="173850"/>
          </a:xfrm>
          <a:prstGeom prst="stripedRightArrow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Striped Right Arrow 154"/>
          <p:cNvSpPr/>
          <p:nvPr/>
        </p:nvSpPr>
        <p:spPr>
          <a:xfrm>
            <a:off x="2317634" y="5195007"/>
            <a:ext cx="123015" cy="173850"/>
          </a:xfrm>
          <a:prstGeom prst="stripedRightArrow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Can 155"/>
          <p:cNvSpPr/>
          <p:nvPr/>
        </p:nvSpPr>
        <p:spPr>
          <a:xfrm>
            <a:off x="2788045" y="5031867"/>
            <a:ext cx="333769" cy="366869"/>
          </a:xfrm>
          <a:prstGeom prst="can">
            <a:avLst/>
          </a:prstGeom>
          <a:solidFill>
            <a:schemeClr val="bg1"/>
          </a:solidFill>
          <a:ln>
            <a:solidFill>
              <a:srgbClr val="212B6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57" name="Can 156"/>
          <p:cNvSpPr/>
          <p:nvPr/>
        </p:nvSpPr>
        <p:spPr>
          <a:xfrm>
            <a:off x="2879757" y="5171278"/>
            <a:ext cx="333769" cy="366869"/>
          </a:xfrm>
          <a:prstGeom prst="can">
            <a:avLst/>
          </a:prstGeom>
          <a:solidFill>
            <a:schemeClr val="bg1"/>
          </a:solidFill>
          <a:ln>
            <a:solidFill>
              <a:srgbClr val="212B6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pic>
        <p:nvPicPr>
          <p:cNvPr id="159" name="Picture 158"/>
          <p:cNvPicPr>
            <a:picLocks noChangeAspect="1"/>
          </p:cNvPicPr>
          <p:nvPr/>
        </p:nvPicPr>
        <p:blipFill>
          <a:blip r:embed="rId15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933835" y="5288173"/>
            <a:ext cx="230805" cy="215505"/>
          </a:xfrm>
          <a:prstGeom prst="rect">
            <a:avLst/>
          </a:prstGeom>
        </p:spPr>
      </p:pic>
      <p:pic>
        <p:nvPicPr>
          <p:cNvPr id="141" name="Image 14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0059" y="71951"/>
            <a:ext cx="5574741" cy="1196598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51" name="Titre 2"/>
          <p:cNvSpPr txBox="1">
            <a:spLocks/>
          </p:cNvSpPr>
          <p:nvPr/>
        </p:nvSpPr>
        <p:spPr>
          <a:xfrm>
            <a:off x="209159" y="188903"/>
            <a:ext cx="6698485" cy="1068372"/>
          </a:xfrm>
          <a:prstGeom prst="rect">
            <a:avLst/>
          </a:prstGeom>
        </p:spPr>
        <p:txBody>
          <a:bodyPr lIns="81542" tIns="40771" rIns="81542" bIns="40771" anchor="ctr">
            <a:noAutofit/>
          </a:bodyPr>
          <a:lstStyle>
            <a:lvl1pPr algn="l" defTabSz="579990" rtl="0" eaLnBrk="1" latinLnBrk="0" hangingPunct="1">
              <a:spcBef>
                <a:spcPct val="0"/>
              </a:spcBef>
              <a:buNone/>
              <a:defRPr sz="4400" b="1" kern="1200">
                <a:solidFill>
                  <a:srgbClr val="253A65"/>
                </a:solidFill>
                <a:latin typeface="Helvetica Neue"/>
                <a:ea typeface="+mj-ea"/>
                <a:cs typeface="Helvetica Neue"/>
              </a:defRPr>
            </a:lvl1pPr>
          </a:lstStyle>
          <a:p>
            <a:pPr algn="ctr"/>
            <a:r>
              <a:rPr lang="en-US" sz="3600" dirty="0"/>
              <a:t>Big Data Automation Module</a:t>
            </a:r>
            <a:endParaRPr lang="fr-FR" sz="3600" dirty="0"/>
          </a:p>
        </p:txBody>
      </p:sp>
      <p:pic>
        <p:nvPicPr>
          <p:cNvPr id="153" name="Picture 2" descr="R logo"/>
          <p:cNvPicPr>
            <a:picLocks noChangeAspect="1" noChangeArrowheads="1"/>
          </p:cNvPicPr>
          <p:nvPr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053648" y="8668547"/>
            <a:ext cx="692926" cy="526624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0" name="Image 3"/>
          <p:cNvPicPr>
            <a:picLocks noChangeAspect="1"/>
          </p:cNvPicPr>
          <p:nvPr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82719" y="8505763"/>
            <a:ext cx="839508" cy="839508"/>
          </a:xfrm>
          <a:prstGeom prst="rect">
            <a:avLst/>
          </a:prstGeom>
          <a:effectLst/>
        </p:spPr>
      </p:pic>
      <p:pic>
        <p:nvPicPr>
          <p:cNvPr id="163" name="Image 2"/>
          <p:cNvPicPr>
            <a:picLocks noChangeAspect="1"/>
          </p:cNvPicPr>
          <p:nvPr/>
        </p:nvPicPr>
        <p:blipFill>
          <a:blip r:embed="rId1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35719" y="5956776"/>
            <a:ext cx="972030" cy="516156"/>
          </a:xfrm>
          <a:prstGeom prst="rect">
            <a:avLst/>
          </a:prstGeom>
        </p:spPr>
      </p:pic>
      <p:pic>
        <p:nvPicPr>
          <p:cNvPr id="164" name="Image 4"/>
          <p:cNvPicPr>
            <a:picLocks noChangeAspect="1"/>
          </p:cNvPicPr>
          <p:nvPr/>
        </p:nvPicPr>
        <p:blipFill>
          <a:blip r:embed="rId2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47205" y="5904116"/>
            <a:ext cx="949153" cy="637225"/>
          </a:xfrm>
          <a:prstGeom prst="rect">
            <a:avLst/>
          </a:prstGeom>
        </p:spPr>
      </p:pic>
      <p:pic>
        <p:nvPicPr>
          <p:cNvPr id="165" name="Picture 164"/>
          <p:cNvPicPr>
            <a:picLocks noChangeAspect="1"/>
          </p:cNvPicPr>
          <p:nvPr/>
        </p:nvPicPr>
        <p:blipFill>
          <a:blip r:embed="rId2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72645" y="8678139"/>
            <a:ext cx="1030178" cy="596177"/>
          </a:xfrm>
          <a:prstGeom prst="rect">
            <a:avLst/>
          </a:prstGeom>
        </p:spPr>
      </p:pic>
      <p:pic>
        <p:nvPicPr>
          <p:cNvPr id="167" name="Picture 166"/>
          <p:cNvPicPr>
            <a:picLocks noChangeAspect="1"/>
          </p:cNvPicPr>
          <p:nvPr/>
        </p:nvPicPr>
        <p:blipFill>
          <a:blip r:embed="rId2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81934" y="5967653"/>
            <a:ext cx="1213984" cy="606991"/>
          </a:xfrm>
          <a:prstGeom prst="rect">
            <a:avLst/>
          </a:prstGeom>
        </p:spPr>
      </p:pic>
      <p:pic>
        <p:nvPicPr>
          <p:cNvPr id="168" name="Picture 62"/>
          <p:cNvPicPr>
            <a:picLocks noChangeAspect="1"/>
          </p:cNvPicPr>
          <p:nvPr/>
        </p:nvPicPr>
        <p:blipFill>
          <a:blip r:embed="rId2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15123" y="6703333"/>
            <a:ext cx="990067" cy="405928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69" name="Picture 168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8993551" y="6732483"/>
            <a:ext cx="1437760" cy="36055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0680175" y="7255486"/>
            <a:ext cx="1510785" cy="473971"/>
          </a:xfrm>
          <a:prstGeom prst="rect">
            <a:avLst/>
          </a:prstGeom>
        </p:spPr>
      </p:pic>
      <p:grpSp>
        <p:nvGrpSpPr>
          <p:cNvPr id="24" name="Group 23"/>
          <p:cNvGrpSpPr/>
          <p:nvPr/>
        </p:nvGrpSpPr>
        <p:grpSpPr>
          <a:xfrm>
            <a:off x="2547330" y="7333498"/>
            <a:ext cx="906648" cy="1041316"/>
            <a:chOff x="3524540" y="8120752"/>
            <a:chExt cx="906648" cy="1041316"/>
          </a:xfrm>
        </p:grpSpPr>
        <p:grpSp>
          <p:nvGrpSpPr>
            <p:cNvPr id="171" name="Group 170"/>
            <p:cNvGrpSpPr/>
            <p:nvPr/>
          </p:nvGrpSpPr>
          <p:grpSpPr>
            <a:xfrm>
              <a:off x="3524540" y="8120752"/>
              <a:ext cx="906648" cy="1041316"/>
              <a:chOff x="1982515" y="5976494"/>
              <a:chExt cx="906648" cy="1041316"/>
            </a:xfrm>
          </p:grpSpPr>
          <p:sp>
            <p:nvSpPr>
              <p:cNvPr id="173" name="Oval 172"/>
              <p:cNvSpPr/>
              <p:nvPr/>
            </p:nvSpPr>
            <p:spPr>
              <a:xfrm>
                <a:off x="2045603" y="5976494"/>
                <a:ext cx="795095" cy="795095"/>
              </a:xfrm>
              <a:prstGeom prst="ellipse">
                <a:avLst/>
              </a:prstGeom>
              <a:solidFill>
                <a:srgbClr val="DD5C2D"/>
              </a:solidFill>
              <a:ln w="38100">
                <a:solidFill>
                  <a:srgbClr val="212C6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4" name="TextBox 173"/>
              <p:cNvSpPr txBox="1"/>
              <p:nvPr/>
            </p:nvSpPr>
            <p:spPr>
              <a:xfrm>
                <a:off x="1982515" y="6771589"/>
                <a:ext cx="906648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b="1" dirty="0">
                    <a:latin typeface="Helvetica Neue" charset="0"/>
                    <a:ea typeface="Helvetica Neue" charset="0"/>
                    <a:cs typeface="Helvetica Neue" charset="0"/>
                  </a:rPr>
                  <a:t>Rules</a:t>
                </a:r>
              </a:p>
            </p:txBody>
          </p:sp>
        </p:grpSp>
        <p:sp>
          <p:nvSpPr>
            <p:cNvPr id="18" name="Document 17"/>
            <p:cNvSpPr/>
            <p:nvPr/>
          </p:nvSpPr>
          <p:spPr>
            <a:xfrm>
              <a:off x="3779843" y="8278100"/>
              <a:ext cx="410664" cy="509100"/>
            </a:xfrm>
            <a:prstGeom prst="flowChartDocument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5" name="Picture 174"/>
            <p:cNvPicPr>
              <a:picLocks noChangeAspect="1"/>
            </p:cNvPicPr>
            <p:nvPr/>
          </p:nvPicPr>
          <p:blipFill>
            <a:blip r:embed="rId26">
              <a:duotone>
                <a:schemeClr val="accent1">
                  <a:shade val="45000"/>
                  <a:satMod val="135000"/>
                </a:schemeClr>
                <a:prstClr val="white"/>
              </a:duotone>
              <a:extLst/>
            </a:blip>
            <a:stretch>
              <a:fillRect/>
            </a:stretch>
          </p:blipFill>
          <p:spPr>
            <a:xfrm rot="10800000">
              <a:off x="3837698" y="8374146"/>
              <a:ext cx="338766" cy="338766"/>
            </a:xfrm>
            <a:prstGeom prst="rect">
              <a:avLst/>
            </a:prstGeom>
          </p:spPr>
        </p:pic>
      </p:grpSp>
      <p:pic>
        <p:nvPicPr>
          <p:cNvPr id="27" name="Picture 26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8913638" y="7333457"/>
            <a:ext cx="1597587" cy="288374"/>
          </a:xfrm>
          <a:prstGeom prst="rect">
            <a:avLst/>
          </a:prstGeom>
        </p:spPr>
      </p:pic>
      <p:sp>
        <p:nvSpPr>
          <p:cNvPr id="170" name="ZoneTexte 169"/>
          <p:cNvSpPr txBox="1"/>
          <p:nvPr/>
        </p:nvSpPr>
        <p:spPr>
          <a:xfrm>
            <a:off x="8764185" y="1872889"/>
            <a:ext cx="356529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kern="1200" dirty="0">
                <a:solidFill>
                  <a:srgbClr val="253A65"/>
                </a:solidFill>
                <a:latin typeface="Helvetica Neue"/>
                <a:ea typeface="+mj-ea"/>
                <a:cs typeface="Helvetica Neue"/>
              </a:rPr>
              <a:t>Deployment and Orchestration of Data Analytics </a:t>
            </a:r>
          </a:p>
        </p:txBody>
      </p:sp>
    </p:spTree>
    <p:extLst>
      <p:ext uri="{BB962C8B-B14F-4D97-AF65-F5344CB8AC3E}">
        <p14:creationId xmlns:p14="http://schemas.microsoft.com/office/powerpoint/2010/main" val="18660538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Rectangle 220"/>
          <p:cNvSpPr/>
          <p:nvPr/>
        </p:nvSpPr>
        <p:spPr>
          <a:xfrm>
            <a:off x="337457" y="1531320"/>
            <a:ext cx="12333514" cy="8048109"/>
          </a:xfrm>
          <a:prstGeom prst="rect">
            <a:avLst/>
          </a:prstGeom>
          <a:solidFill>
            <a:srgbClr val="253A65">
              <a:alpha val="5000"/>
            </a:srgbClr>
          </a:solidFill>
          <a:ln>
            <a:solidFill>
              <a:srgbClr val="DD5C2D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2400" b="1" dirty="0">
              <a:solidFill>
                <a:srgbClr val="253A65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139" name="Rectangle 138"/>
          <p:cNvSpPr/>
          <p:nvPr/>
        </p:nvSpPr>
        <p:spPr>
          <a:xfrm>
            <a:off x="500060" y="1673916"/>
            <a:ext cx="5760000" cy="4330644"/>
          </a:xfrm>
          <a:prstGeom prst="rect">
            <a:avLst/>
          </a:prstGeom>
          <a:solidFill>
            <a:srgbClr val="253A65">
              <a:alpha val="5000"/>
            </a:srgbClr>
          </a:solidFill>
          <a:ln>
            <a:solidFill>
              <a:srgbClr val="DD5C2D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b="1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Big Data Platforms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778326" y="2321637"/>
            <a:ext cx="4481734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charset="0"/>
              <a:buChar char="•"/>
            </a:pPr>
            <a:r>
              <a:rPr lang="en-US" sz="1400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Run multidisciplinary workflows with seamless data transfers</a:t>
            </a:r>
          </a:p>
          <a:p>
            <a:pPr algn="l"/>
            <a:r>
              <a:rPr lang="en-US" sz="1400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/>
            </a:r>
            <a:br>
              <a:rPr lang="en-US" sz="1400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</a:br>
            <a:endParaRPr lang="en-US" sz="1400" i="1" dirty="0">
              <a:solidFill>
                <a:schemeClr val="tx1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marL="285750" indent="-285750" algn="l">
              <a:buFont typeface="Arial" charset="0"/>
              <a:buChar char="•"/>
            </a:pPr>
            <a:r>
              <a:rPr lang="en-US" sz="1400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Smart integration between platforms needs and automatic resource management</a:t>
            </a:r>
            <a:br>
              <a:rPr lang="en-US" sz="1400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</a:br>
            <a:endParaRPr lang="en-US" sz="1400" dirty="0">
              <a:solidFill>
                <a:schemeClr val="tx1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marL="285750" indent="-285750" algn="l">
              <a:buFont typeface="Arial" charset="0"/>
              <a:buChar char="•"/>
            </a:pPr>
            <a:endParaRPr lang="en-US" sz="1400" dirty="0">
              <a:solidFill>
                <a:schemeClr val="tx1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marL="285750" indent="-285750" algn="l">
              <a:buFont typeface="Arial" charset="0"/>
              <a:buChar char="•"/>
            </a:pPr>
            <a:r>
              <a:rPr lang="en-US" sz="1400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On Demand deployment for Hadoop, Spark, Storm and </a:t>
            </a:r>
            <a:r>
              <a:rPr lang="en-US" sz="1400" dirty="0" err="1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TensorFlow</a:t>
            </a:r>
            <a:r>
              <a:rPr lang="en-US" sz="1400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/>
            </a:r>
            <a:br>
              <a:rPr lang="en-US" sz="1400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</a:br>
            <a:endParaRPr lang="en-US" sz="1400" dirty="0">
              <a:solidFill>
                <a:schemeClr val="tx1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marL="285750" indent="-285750" algn="l">
              <a:buFont typeface="Arial" charset="0"/>
              <a:buChar char="•"/>
            </a:pPr>
            <a:endParaRPr lang="en-US" sz="1400" dirty="0">
              <a:solidFill>
                <a:schemeClr val="tx1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marL="285750" indent="-285750" algn="l">
              <a:buFont typeface="Arial" charset="0"/>
              <a:buChar char="•"/>
            </a:pPr>
            <a:r>
              <a:rPr lang="en-US" sz="1400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Support for workload deployment on </a:t>
            </a:r>
            <a:r>
              <a:rPr lang="en-US" sz="1400" dirty="0" err="1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Tibco</a:t>
            </a:r>
            <a:r>
              <a:rPr lang="en-US" sz="1400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Sportfire</a:t>
            </a:r>
            <a:r>
              <a:rPr lang="en-US" sz="1400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, Hadoop, Spark, </a:t>
            </a:r>
            <a:r>
              <a:rPr lang="en-US" sz="1400" dirty="0" err="1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Greenplum</a:t>
            </a:r>
            <a:r>
              <a:rPr lang="en-US" sz="1400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 SAS, </a:t>
            </a:r>
            <a:r>
              <a:rPr lang="en-US" sz="1400" dirty="0" err="1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TensorFlow</a:t>
            </a:r>
            <a:r>
              <a:rPr lang="en-US" sz="1400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, Storm</a:t>
            </a:r>
          </a:p>
        </p:txBody>
      </p:sp>
      <p:sp>
        <p:nvSpPr>
          <p:cNvPr id="220" name="Rectangle 219"/>
          <p:cNvSpPr/>
          <p:nvPr/>
        </p:nvSpPr>
        <p:spPr>
          <a:xfrm>
            <a:off x="6765633" y="1668913"/>
            <a:ext cx="5760000" cy="4335647"/>
          </a:xfrm>
          <a:prstGeom prst="rect">
            <a:avLst/>
          </a:prstGeom>
          <a:solidFill>
            <a:srgbClr val="253A65">
              <a:alpha val="5000"/>
            </a:srgbClr>
          </a:solidFill>
          <a:ln>
            <a:solidFill>
              <a:srgbClr val="DD5C2D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b="1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ProActive Cloud Watch</a:t>
            </a:r>
            <a:endParaRPr lang="en-US" sz="2400" b="1" dirty="0">
              <a:solidFill>
                <a:schemeClr val="tx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85" name="Rectangle 184"/>
          <p:cNvSpPr/>
          <p:nvPr/>
        </p:nvSpPr>
        <p:spPr>
          <a:xfrm>
            <a:off x="493729" y="6254823"/>
            <a:ext cx="5760000" cy="3178813"/>
          </a:xfrm>
          <a:prstGeom prst="rect">
            <a:avLst/>
          </a:prstGeom>
          <a:solidFill>
            <a:srgbClr val="253A65">
              <a:alpha val="5000"/>
            </a:srgbClr>
          </a:solidFill>
          <a:ln>
            <a:solidFill>
              <a:srgbClr val="DD5C2D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b="1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ProActive Toolboxes</a:t>
            </a:r>
          </a:p>
        </p:txBody>
      </p:sp>
      <p:sp>
        <p:nvSpPr>
          <p:cNvPr id="248" name="TextBox 247"/>
          <p:cNvSpPr txBox="1"/>
          <p:nvPr/>
        </p:nvSpPr>
        <p:spPr>
          <a:xfrm>
            <a:off x="1740859" y="6771400"/>
            <a:ext cx="4481734" cy="2642637"/>
          </a:xfrm>
          <a:prstGeom prst="rect">
            <a:avLst/>
          </a:prstGeom>
          <a:noFill/>
        </p:spPr>
        <p:txBody>
          <a:bodyPr wrap="square" bIns="72000" rtlCol="0">
            <a:spAutoFit/>
          </a:bodyPr>
          <a:lstStyle/>
          <a:p>
            <a:pPr marL="285750" indent="-285750" algn="l">
              <a:buFont typeface="Arial" charset="0"/>
              <a:buChar char="•"/>
            </a:pPr>
            <a:r>
              <a:rPr lang="en-US" sz="1400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Support for R, </a:t>
            </a:r>
            <a:r>
              <a:rPr lang="en-US" sz="1400" dirty="0" err="1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Matlab</a:t>
            </a:r>
            <a:r>
              <a:rPr lang="en-US" sz="1400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 and </a:t>
            </a:r>
            <a:r>
              <a:rPr lang="en-US" sz="1400" dirty="0" err="1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Scilab</a:t>
            </a:r>
            <a:endParaRPr lang="en-US" sz="1400" dirty="0">
              <a:solidFill>
                <a:schemeClr val="tx1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marL="285750" indent="-285750" algn="l">
              <a:buFont typeface="Arial" charset="0"/>
              <a:buChar char="•"/>
            </a:pPr>
            <a:endParaRPr lang="en-US" sz="800" dirty="0">
              <a:solidFill>
                <a:schemeClr val="tx1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marL="285750" indent="-285750" algn="l">
              <a:buFont typeface="Arial" charset="0"/>
              <a:buChar char="•"/>
            </a:pPr>
            <a:r>
              <a:rPr lang="en-US" sz="1400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ProActive specific functions available in supported environments</a:t>
            </a:r>
            <a:br>
              <a:rPr lang="en-US" sz="1400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</a:br>
            <a:endParaRPr lang="en-US" sz="800" dirty="0">
              <a:solidFill>
                <a:schemeClr val="tx1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marL="285750" indent="-285750" algn="l">
              <a:buFont typeface="Arial" charset="0"/>
              <a:buChar char="•"/>
            </a:pPr>
            <a:r>
              <a:rPr lang="en-US" sz="1400" dirty="0" err="1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PASolve</a:t>
            </a:r>
            <a:r>
              <a:rPr lang="en-US" sz="1400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 function with splitting strategy to parallelize computation for large matrix and vectors</a:t>
            </a:r>
          </a:p>
          <a:p>
            <a:pPr marL="285750" indent="-285750" algn="l">
              <a:buFont typeface="Arial" charset="0"/>
              <a:buChar char="•"/>
            </a:pPr>
            <a:endParaRPr lang="en-US" sz="800" dirty="0">
              <a:solidFill>
                <a:schemeClr val="tx1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marL="285750" indent="-285750" algn="l">
              <a:buFont typeface="Arial" charset="0"/>
              <a:buChar char="•"/>
            </a:pPr>
            <a:r>
              <a:rPr lang="en-US" sz="1400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Integration with ProActive Dataspaces for simple data transfers</a:t>
            </a:r>
          </a:p>
          <a:p>
            <a:pPr marL="285750" indent="-285750" algn="l">
              <a:buFont typeface="Arial" charset="0"/>
              <a:buChar char="•"/>
            </a:pPr>
            <a:endParaRPr lang="en-US" sz="800" dirty="0">
              <a:solidFill>
                <a:schemeClr val="tx1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marL="285750" indent="-285750" algn="l">
              <a:buFont typeface="Arial" charset="0"/>
              <a:buChar char="•"/>
            </a:pPr>
            <a:r>
              <a:rPr lang="en-US" sz="1400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Support for disconnected mode</a:t>
            </a:r>
          </a:p>
        </p:txBody>
      </p:sp>
      <p:sp>
        <p:nvSpPr>
          <p:cNvPr id="186" name="Rectangle 185"/>
          <p:cNvSpPr/>
          <p:nvPr/>
        </p:nvSpPr>
        <p:spPr>
          <a:xfrm>
            <a:off x="6765633" y="6254822"/>
            <a:ext cx="5760000" cy="3178813"/>
          </a:xfrm>
          <a:prstGeom prst="rect">
            <a:avLst/>
          </a:prstGeom>
          <a:solidFill>
            <a:srgbClr val="253A65">
              <a:alpha val="5000"/>
            </a:srgbClr>
          </a:solidFill>
          <a:ln>
            <a:solidFill>
              <a:srgbClr val="DD5C2D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b="1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Cloud Connectors</a:t>
            </a:r>
          </a:p>
        </p:txBody>
      </p:sp>
      <p:grpSp>
        <p:nvGrpSpPr>
          <p:cNvPr id="261" name="Group 260"/>
          <p:cNvGrpSpPr/>
          <p:nvPr/>
        </p:nvGrpSpPr>
        <p:grpSpPr>
          <a:xfrm>
            <a:off x="6859682" y="6691219"/>
            <a:ext cx="1097044" cy="1439123"/>
            <a:chOff x="3164503" y="5976495"/>
            <a:chExt cx="906648" cy="1189357"/>
          </a:xfrm>
        </p:grpSpPr>
        <p:sp>
          <p:nvSpPr>
            <p:cNvPr id="262" name="Oval 261"/>
            <p:cNvSpPr/>
            <p:nvPr/>
          </p:nvSpPr>
          <p:spPr>
            <a:xfrm>
              <a:off x="3218330" y="5976495"/>
              <a:ext cx="795095" cy="795095"/>
            </a:xfrm>
            <a:prstGeom prst="ellipse">
              <a:avLst/>
            </a:prstGeom>
            <a:solidFill>
              <a:srgbClr val="DD5C2D"/>
            </a:solidFill>
            <a:ln w="38100">
              <a:solidFill>
                <a:srgbClr val="212C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400"/>
            </a:p>
          </p:txBody>
        </p:sp>
        <p:pic>
          <p:nvPicPr>
            <p:cNvPr id="263" name="Picture 262"/>
            <p:cNvPicPr>
              <a:picLocks noChangeAspect="1"/>
            </p:cNvPicPr>
            <p:nvPr/>
          </p:nvPicPr>
          <p:blipFill>
            <a:blip r:embed="rId3">
              <a:biLevel thresh="25000"/>
            </a:blip>
            <a:srcRect/>
            <a:stretch>
              <a:fillRect/>
            </a:stretch>
          </p:blipFill>
          <p:spPr>
            <a:xfrm flipH="1">
              <a:off x="3234038" y="6150959"/>
              <a:ext cx="726793" cy="514985"/>
            </a:xfrm>
            <a:custGeom>
              <a:avLst/>
              <a:gdLst>
                <a:gd name="connsiteX0" fmla="*/ 3000552 w 4445000"/>
                <a:gd name="connsiteY0" fmla="*/ 1272824 h 3149600"/>
                <a:gd name="connsiteX1" fmla="*/ 3000552 w 4445000"/>
                <a:gd name="connsiteY1" fmla="*/ 3060119 h 3149600"/>
                <a:gd name="connsiteX2" fmla="*/ 1393058 w 4445000"/>
                <a:gd name="connsiteY2" fmla="*/ 3060119 h 3149600"/>
                <a:gd name="connsiteX3" fmla="*/ 1393058 w 4445000"/>
                <a:gd name="connsiteY3" fmla="*/ 1272824 h 3149600"/>
                <a:gd name="connsiteX4" fmla="*/ 4445000 w 4445000"/>
                <a:gd name="connsiteY4" fmla="*/ 0 h 3149600"/>
                <a:gd name="connsiteX5" fmla="*/ 0 w 4445000"/>
                <a:gd name="connsiteY5" fmla="*/ 0 h 3149600"/>
                <a:gd name="connsiteX6" fmla="*/ 0 w 4445000"/>
                <a:gd name="connsiteY6" fmla="*/ 3149600 h 3149600"/>
                <a:gd name="connsiteX7" fmla="*/ 4445000 w 4445000"/>
                <a:gd name="connsiteY7" fmla="*/ 3149600 h 3149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45000" h="3149600">
                  <a:moveTo>
                    <a:pt x="3000552" y="1272824"/>
                  </a:moveTo>
                  <a:lnTo>
                    <a:pt x="3000552" y="3060119"/>
                  </a:lnTo>
                  <a:lnTo>
                    <a:pt x="1393058" y="3060119"/>
                  </a:lnTo>
                  <a:lnTo>
                    <a:pt x="1393058" y="1272824"/>
                  </a:lnTo>
                  <a:close/>
                  <a:moveTo>
                    <a:pt x="4445000" y="0"/>
                  </a:moveTo>
                  <a:lnTo>
                    <a:pt x="0" y="0"/>
                  </a:lnTo>
                  <a:lnTo>
                    <a:pt x="0" y="3149600"/>
                  </a:lnTo>
                  <a:lnTo>
                    <a:pt x="4445000" y="3149600"/>
                  </a:lnTo>
                  <a:close/>
                </a:path>
              </a:pathLst>
            </a:custGeom>
          </p:spPr>
        </p:pic>
        <p:pic>
          <p:nvPicPr>
            <p:cNvPr id="264" name="Picture 263"/>
            <p:cNvPicPr>
              <a:picLocks noChangeAspect="1"/>
            </p:cNvPicPr>
            <p:nvPr/>
          </p:nvPicPr>
          <p:blipFill>
            <a:blip r:embed="rId3">
              <a:biLevel thresh="25000"/>
            </a:blip>
            <a:srcRect/>
            <a:stretch>
              <a:fillRect/>
            </a:stretch>
          </p:blipFill>
          <p:spPr>
            <a:xfrm flipH="1">
              <a:off x="3237382" y="6120772"/>
              <a:ext cx="451281" cy="319765"/>
            </a:xfrm>
            <a:custGeom>
              <a:avLst/>
              <a:gdLst>
                <a:gd name="connsiteX0" fmla="*/ 799472 w 799472"/>
                <a:gd name="connsiteY0" fmla="*/ 0 h 566483"/>
                <a:gd name="connsiteX1" fmla="*/ 0 w 799472"/>
                <a:gd name="connsiteY1" fmla="*/ 0 h 566483"/>
                <a:gd name="connsiteX2" fmla="*/ 0 w 799472"/>
                <a:gd name="connsiteY2" fmla="*/ 218953 h 566483"/>
                <a:gd name="connsiteX3" fmla="*/ 8209 w 799472"/>
                <a:gd name="connsiteY3" fmla="*/ 199135 h 566483"/>
                <a:gd name="connsiteX4" fmla="*/ 46002 w 799472"/>
                <a:gd name="connsiteY4" fmla="*/ 183480 h 566483"/>
                <a:gd name="connsiteX5" fmla="*/ 346289 w 799472"/>
                <a:gd name="connsiteY5" fmla="*/ 183480 h 566483"/>
                <a:gd name="connsiteX6" fmla="*/ 384082 w 799472"/>
                <a:gd name="connsiteY6" fmla="*/ 199135 h 566483"/>
                <a:gd name="connsiteX7" fmla="*/ 396423 w 799472"/>
                <a:gd name="connsiteY7" fmla="*/ 228929 h 566483"/>
                <a:gd name="connsiteX8" fmla="*/ 539676 w 799472"/>
                <a:gd name="connsiteY8" fmla="*/ 228929 h 566483"/>
                <a:gd name="connsiteX9" fmla="*/ 539676 w 799472"/>
                <a:gd name="connsiteY9" fmla="*/ 550389 h 566483"/>
                <a:gd name="connsiteX10" fmla="*/ 250554 w 799472"/>
                <a:gd name="connsiteY10" fmla="*/ 550389 h 566483"/>
                <a:gd name="connsiteX11" fmla="*/ 250554 w 799472"/>
                <a:gd name="connsiteY11" fmla="*/ 504155 h 566483"/>
                <a:gd name="connsiteX12" fmla="*/ 46002 w 799472"/>
                <a:gd name="connsiteY12" fmla="*/ 504155 h 566483"/>
                <a:gd name="connsiteX13" fmla="*/ 8209 w 799472"/>
                <a:gd name="connsiteY13" fmla="*/ 488501 h 566483"/>
                <a:gd name="connsiteX14" fmla="*/ 0 w 799472"/>
                <a:gd name="connsiteY14" fmla="*/ 468682 h 566483"/>
                <a:gd name="connsiteX15" fmla="*/ 0 w 799472"/>
                <a:gd name="connsiteY15" fmla="*/ 566483 h 566483"/>
                <a:gd name="connsiteX16" fmla="*/ 799472 w 799472"/>
                <a:gd name="connsiteY16" fmla="*/ 566483 h 566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99472" h="566483">
                  <a:moveTo>
                    <a:pt x="799472" y="0"/>
                  </a:moveTo>
                  <a:lnTo>
                    <a:pt x="0" y="0"/>
                  </a:lnTo>
                  <a:lnTo>
                    <a:pt x="0" y="218953"/>
                  </a:lnTo>
                  <a:lnTo>
                    <a:pt x="8209" y="199135"/>
                  </a:lnTo>
                  <a:cubicBezTo>
                    <a:pt x="17881" y="189463"/>
                    <a:pt x="31243" y="183480"/>
                    <a:pt x="46002" y="183480"/>
                  </a:cubicBezTo>
                  <a:lnTo>
                    <a:pt x="346289" y="183480"/>
                  </a:lnTo>
                  <a:cubicBezTo>
                    <a:pt x="361048" y="183480"/>
                    <a:pt x="374410" y="189463"/>
                    <a:pt x="384082" y="199135"/>
                  </a:cubicBezTo>
                  <a:lnTo>
                    <a:pt x="396423" y="228929"/>
                  </a:lnTo>
                  <a:lnTo>
                    <a:pt x="539676" y="228929"/>
                  </a:lnTo>
                  <a:lnTo>
                    <a:pt x="539676" y="550389"/>
                  </a:lnTo>
                  <a:lnTo>
                    <a:pt x="250554" y="550389"/>
                  </a:lnTo>
                  <a:lnTo>
                    <a:pt x="250554" y="504155"/>
                  </a:lnTo>
                  <a:lnTo>
                    <a:pt x="46002" y="504155"/>
                  </a:lnTo>
                  <a:cubicBezTo>
                    <a:pt x="31243" y="504155"/>
                    <a:pt x="17881" y="498173"/>
                    <a:pt x="8209" y="488501"/>
                  </a:cubicBezTo>
                  <a:lnTo>
                    <a:pt x="0" y="468682"/>
                  </a:lnTo>
                  <a:lnTo>
                    <a:pt x="0" y="566483"/>
                  </a:lnTo>
                  <a:lnTo>
                    <a:pt x="799472" y="566483"/>
                  </a:lnTo>
                  <a:close/>
                </a:path>
              </a:pathLst>
            </a:custGeom>
          </p:spPr>
        </p:pic>
        <p:pic>
          <p:nvPicPr>
            <p:cNvPr id="265" name="Picture 264"/>
            <p:cNvPicPr>
              <a:picLocks noChangeAspect="1"/>
            </p:cNvPicPr>
            <p:nvPr/>
          </p:nvPicPr>
          <p:blipFill>
            <a:blip r:embed="rId3">
              <a:biLevel thresh="25000"/>
            </a:blip>
            <a:srcRect/>
            <a:stretch>
              <a:fillRect/>
            </a:stretch>
          </p:blipFill>
          <p:spPr>
            <a:xfrm flipH="1">
              <a:off x="3502400" y="6120772"/>
              <a:ext cx="496409" cy="351742"/>
            </a:xfrm>
            <a:custGeom>
              <a:avLst/>
              <a:gdLst>
                <a:gd name="connsiteX0" fmla="*/ 799472 w 799472"/>
                <a:gd name="connsiteY0" fmla="*/ 0 h 566483"/>
                <a:gd name="connsiteX1" fmla="*/ 0 w 799472"/>
                <a:gd name="connsiteY1" fmla="*/ 0 h 566483"/>
                <a:gd name="connsiteX2" fmla="*/ 0 w 799472"/>
                <a:gd name="connsiteY2" fmla="*/ 566483 h 566483"/>
                <a:gd name="connsiteX3" fmla="*/ 799472 w 799472"/>
                <a:gd name="connsiteY3" fmla="*/ 566483 h 566483"/>
                <a:gd name="connsiteX4" fmla="*/ 799472 w 799472"/>
                <a:gd name="connsiteY4" fmla="*/ 474472 h 566483"/>
                <a:gd name="connsiteX5" fmla="*/ 539676 w 799472"/>
                <a:gd name="connsiteY5" fmla="*/ 474472 h 566483"/>
                <a:gd name="connsiteX6" fmla="*/ 539676 w 799472"/>
                <a:gd name="connsiteY6" fmla="*/ 550389 h 566483"/>
                <a:gd name="connsiteX7" fmla="*/ 250554 w 799472"/>
                <a:gd name="connsiteY7" fmla="*/ 550389 h 566483"/>
                <a:gd name="connsiteX8" fmla="*/ 250554 w 799472"/>
                <a:gd name="connsiteY8" fmla="*/ 228929 h 566483"/>
                <a:gd name="connsiteX9" fmla="*/ 379329 w 799472"/>
                <a:gd name="connsiteY9" fmla="*/ 228929 h 566483"/>
                <a:gd name="connsiteX10" fmla="*/ 379329 w 799472"/>
                <a:gd name="connsiteY10" fmla="*/ 176924 h 566483"/>
                <a:gd name="connsiteX11" fmla="*/ 799472 w 799472"/>
                <a:gd name="connsiteY11" fmla="*/ 176924 h 566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99472" h="566483">
                  <a:moveTo>
                    <a:pt x="799472" y="0"/>
                  </a:moveTo>
                  <a:lnTo>
                    <a:pt x="0" y="0"/>
                  </a:lnTo>
                  <a:lnTo>
                    <a:pt x="0" y="566483"/>
                  </a:lnTo>
                  <a:lnTo>
                    <a:pt x="799472" y="566483"/>
                  </a:lnTo>
                  <a:lnTo>
                    <a:pt x="799472" y="474472"/>
                  </a:lnTo>
                  <a:lnTo>
                    <a:pt x="539676" y="474472"/>
                  </a:lnTo>
                  <a:lnTo>
                    <a:pt x="539676" y="550389"/>
                  </a:lnTo>
                  <a:lnTo>
                    <a:pt x="250554" y="550389"/>
                  </a:lnTo>
                  <a:lnTo>
                    <a:pt x="250554" y="228929"/>
                  </a:lnTo>
                  <a:lnTo>
                    <a:pt x="379329" y="228929"/>
                  </a:lnTo>
                  <a:lnTo>
                    <a:pt x="379329" y="176924"/>
                  </a:lnTo>
                  <a:lnTo>
                    <a:pt x="799472" y="176924"/>
                  </a:lnTo>
                  <a:close/>
                </a:path>
              </a:pathLst>
            </a:custGeom>
          </p:spPr>
        </p:pic>
        <p:grpSp>
          <p:nvGrpSpPr>
            <p:cNvPr id="266" name="Group 265"/>
            <p:cNvGrpSpPr/>
            <p:nvPr/>
          </p:nvGrpSpPr>
          <p:grpSpPr>
            <a:xfrm>
              <a:off x="3483380" y="6356001"/>
              <a:ext cx="254499" cy="310374"/>
              <a:chOff x="4931381" y="2858000"/>
              <a:chExt cx="409873" cy="499860"/>
            </a:xfrm>
          </p:grpSpPr>
          <p:grpSp>
            <p:nvGrpSpPr>
              <p:cNvPr id="268" name="Group 267"/>
              <p:cNvGrpSpPr/>
              <p:nvPr/>
            </p:nvGrpSpPr>
            <p:grpSpPr>
              <a:xfrm>
                <a:off x="4936329" y="3130046"/>
                <a:ext cx="403540" cy="115083"/>
                <a:chOff x="2837540" y="5109556"/>
                <a:chExt cx="714894" cy="203877"/>
              </a:xfrm>
            </p:grpSpPr>
            <p:sp>
              <p:nvSpPr>
                <p:cNvPr id="283" name="Rounded Rectangle 282"/>
                <p:cNvSpPr/>
                <p:nvPr/>
              </p:nvSpPr>
              <p:spPr>
                <a:xfrm>
                  <a:off x="2837540" y="5109556"/>
                  <a:ext cx="714894" cy="203877"/>
                </a:xfrm>
                <a:prstGeom prst="roundRect">
                  <a:avLst>
                    <a:gd name="adj" fmla="val 32976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400"/>
                </a:p>
              </p:txBody>
            </p:sp>
            <p:sp>
              <p:nvSpPr>
                <p:cNvPr id="284" name="Oval 283"/>
                <p:cNvSpPr/>
                <p:nvPr/>
              </p:nvSpPr>
              <p:spPr>
                <a:xfrm>
                  <a:off x="2892360" y="5161617"/>
                  <a:ext cx="99753" cy="99753"/>
                </a:xfrm>
                <a:prstGeom prst="ellipse">
                  <a:avLst/>
                </a:prstGeom>
                <a:solidFill>
                  <a:srgbClr val="DD5C2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400"/>
                </a:p>
              </p:txBody>
            </p:sp>
            <p:sp>
              <p:nvSpPr>
                <p:cNvPr id="285" name="Oval 284"/>
                <p:cNvSpPr/>
                <p:nvPr/>
              </p:nvSpPr>
              <p:spPr>
                <a:xfrm>
                  <a:off x="3421158" y="5183339"/>
                  <a:ext cx="56308" cy="56308"/>
                </a:xfrm>
                <a:prstGeom prst="ellipse">
                  <a:avLst/>
                </a:prstGeom>
                <a:solidFill>
                  <a:srgbClr val="DD5C2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400"/>
                </a:p>
              </p:txBody>
            </p:sp>
            <p:sp>
              <p:nvSpPr>
                <p:cNvPr id="286" name="Oval 285"/>
                <p:cNvSpPr/>
                <p:nvPr/>
              </p:nvSpPr>
              <p:spPr>
                <a:xfrm>
                  <a:off x="3346190" y="5183339"/>
                  <a:ext cx="56308" cy="56308"/>
                </a:xfrm>
                <a:prstGeom prst="ellipse">
                  <a:avLst/>
                </a:prstGeom>
                <a:solidFill>
                  <a:srgbClr val="DD5C2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400"/>
                </a:p>
              </p:txBody>
            </p:sp>
            <p:sp>
              <p:nvSpPr>
                <p:cNvPr id="287" name="Oval 286"/>
                <p:cNvSpPr/>
                <p:nvPr/>
              </p:nvSpPr>
              <p:spPr>
                <a:xfrm>
                  <a:off x="3274232" y="5183339"/>
                  <a:ext cx="56308" cy="56308"/>
                </a:xfrm>
                <a:prstGeom prst="ellipse">
                  <a:avLst/>
                </a:prstGeom>
                <a:solidFill>
                  <a:srgbClr val="DD5C2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400"/>
                </a:p>
              </p:txBody>
            </p:sp>
          </p:grpSp>
          <p:grpSp>
            <p:nvGrpSpPr>
              <p:cNvPr id="269" name="Group 268"/>
              <p:cNvGrpSpPr/>
              <p:nvPr/>
            </p:nvGrpSpPr>
            <p:grpSpPr>
              <a:xfrm>
                <a:off x="4937714" y="2994474"/>
                <a:ext cx="403540" cy="115083"/>
                <a:chOff x="2837540" y="5109556"/>
                <a:chExt cx="714894" cy="203877"/>
              </a:xfrm>
            </p:grpSpPr>
            <p:sp>
              <p:nvSpPr>
                <p:cNvPr id="278" name="Rounded Rectangle 277"/>
                <p:cNvSpPr/>
                <p:nvPr/>
              </p:nvSpPr>
              <p:spPr>
                <a:xfrm>
                  <a:off x="2837540" y="5109556"/>
                  <a:ext cx="714894" cy="203877"/>
                </a:xfrm>
                <a:prstGeom prst="roundRect">
                  <a:avLst>
                    <a:gd name="adj" fmla="val 32976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400"/>
                </a:p>
              </p:txBody>
            </p:sp>
            <p:sp>
              <p:nvSpPr>
                <p:cNvPr id="279" name="Oval 278"/>
                <p:cNvSpPr/>
                <p:nvPr/>
              </p:nvSpPr>
              <p:spPr>
                <a:xfrm>
                  <a:off x="2892360" y="5161617"/>
                  <a:ext cx="99753" cy="99753"/>
                </a:xfrm>
                <a:prstGeom prst="ellipse">
                  <a:avLst/>
                </a:prstGeom>
                <a:solidFill>
                  <a:srgbClr val="DD5C2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400"/>
                </a:p>
              </p:txBody>
            </p:sp>
            <p:sp>
              <p:nvSpPr>
                <p:cNvPr id="280" name="Oval 279"/>
                <p:cNvSpPr/>
                <p:nvPr/>
              </p:nvSpPr>
              <p:spPr>
                <a:xfrm>
                  <a:off x="3421158" y="5183339"/>
                  <a:ext cx="56308" cy="56308"/>
                </a:xfrm>
                <a:prstGeom prst="ellipse">
                  <a:avLst/>
                </a:prstGeom>
                <a:solidFill>
                  <a:srgbClr val="DD5C2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400"/>
                </a:p>
              </p:txBody>
            </p:sp>
            <p:sp>
              <p:nvSpPr>
                <p:cNvPr id="281" name="Oval 280"/>
                <p:cNvSpPr/>
                <p:nvPr/>
              </p:nvSpPr>
              <p:spPr>
                <a:xfrm>
                  <a:off x="3346190" y="5183339"/>
                  <a:ext cx="56308" cy="56308"/>
                </a:xfrm>
                <a:prstGeom prst="ellipse">
                  <a:avLst/>
                </a:prstGeom>
                <a:solidFill>
                  <a:srgbClr val="DD5C2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400"/>
                </a:p>
              </p:txBody>
            </p:sp>
            <p:sp>
              <p:nvSpPr>
                <p:cNvPr id="282" name="Oval 281"/>
                <p:cNvSpPr/>
                <p:nvPr/>
              </p:nvSpPr>
              <p:spPr>
                <a:xfrm>
                  <a:off x="3274232" y="5183339"/>
                  <a:ext cx="56308" cy="56308"/>
                </a:xfrm>
                <a:prstGeom prst="ellipse">
                  <a:avLst/>
                </a:prstGeom>
                <a:solidFill>
                  <a:srgbClr val="DD5C2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400"/>
                </a:p>
              </p:txBody>
            </p:sp>
          </p:grpSp>
          <p:grpSp>
            <p:nvGrpSpPr>
              <p:cNvPr id="270" name="Group 269"/>
              <p:cNvGrpSpPr/>
              <p:nvPr/>
            </p:nvGrpSpPr>
            <p:grpSpPr>
              <a:xfrm>
                <a:off x="4931381" y="2858000"/>
                <a:ext cx="403540" cy="115083"/>
                <a:chOff x="2837540" y="5109556"/>
                <a:chExt cx="714894" cy="203877"/>
              </a:xfrm>
            </p:grpSpPr>
            <p:sp>
              <p:nvSpPr>
                <p:cNvPr id="273" name="Rounded Rectangle 272"/>
                <p:cNvSpPr/>
                <p:nvPr/>
              </p:nvSpPr>
              <p:spPr>
                <a:xfrm>
                  <a:off x="2837540" y="5109556"/>
                  <a:ext cx="714894" cy="203877"/>
                </a:xfrm>
                <a:prstGeom prst="roundRect">
                  <a:avLst>
                    <a:gd name="adj" fmla="val 32976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400"/>
                </a:p>
              </p:txBody>
            </p:sp>
            <p:sp>
              <p:nvSpPr>
                <p:cNvPr id="274" name="Oval 273"/>
                <p:cNvSpPr/>
                <p:nvPr/>
              </p:nvSpPr>
              <p:spPr>
                <a:xfrm>
                  <a:off x="2892360" y="5161617"/>
                  <a:ext cx="99753" cy="99753"/>
                </a:xfrm>
                <a:prstGeom prst="ellipse">
                  <a:avLst/>
                </a:prstGeom>
                <a:solidFill>
                  <a:srgbClr val="DD5C2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400"/>
                </a:p>
              </p:txBody>
            </p:sp>
            <p:sp>
              <p:nvSpPr>
                <p:cNvPr id="275" name="Oval 274"/>
                <p:cNvSpPr/>
                <p:nvPr/>
              </p:nvSpPr>
              <p:spPr>
                <a:xfrm>
                  <a:off x="3421158" y="5183339"/>
                  <a:ext cx="56308" cy="56308"/>
                </a:xfrm>
                <a:prstGeom prst="ellipse">
                  <a:avLst/>
                </a:prstGeom>
                <a:solidFill>
                  <a:srgbClr val="DD5C2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400"/>
                </a:p>
              </p:txBody>
            </p:sp>
            <p:sp>
              <p:nvSpPr>
                <p:cNvPr id="276" name="Oval 275"/>
                <p:cNvSpPr/>
                <p:nvPr/>
              </p:nvSpPr>
              <p:spPr>
                <a:xfrm>
                  <a:off x="3346190" y="5183339"/>
                  <a:ext cx="56308" cy="56308"/>
                </a:xfrm>
                <a:prstGeom prst="ellipse">
                  <a:avLst/>
                </a:prstGeom>
                <a:solidFill>
                  <a:srgbClr val="DD5C2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400"/>
                </a:p>
              </p:txBody>
            </p:sp>
            <p:sp>
              <p:nvSpPr>
                <p:cNvPr id="277" name="Oval 276"/>
                <p:cNvSpPr/>
                <p:nvPr/>
              </p:nvSpPr>
              <p:spPr>
                <a:xfrm>
                  <a:off x="3274232" y="5183339"/>
                  <a:ext cx="56308" cy="56308"/>
                </a:xfrm>
                <a:prstGeom prst="ellipse">
                  <a:avLst/>
                </a:prstGeom>
                <a:solidFill>
                  <a:srgbClr val="DD5C2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400"/>
                </a:p>
              </p:txBody>
            </p:sp>
          </p:grpSp>
          <p:cxnSp>
            <p:nvCxnSpPr>
              <p:cNvPr id="271" name="Straight Connector 270"/>
              <p:cNvCxnSpPr/>
              <p:nvPr/>
            </p:nvCxnSpPr>
            <p:spPr>
              <a:xfrm>
                <a:off x="4952422" y="3357860"/>
                <a:ext cx="371353" cy="0"/>
              </a:xfrm>
              <a:prstGeom prst="line">
                <a:avLst/>
              </a:prstGeom>
              <a:ln w="25400" cap="rnd">
                <a:solidFill>
                  <a:schemeClr val="bg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Straight Connector 271"/>
              <p:cNvCxnSpPr/>
              <p:nvPr/>
            </p:nvCxnSpPr>
            <p:spPr>
              <a:xfrm flipV="1">
                <a:off x="5141951" y="3269421"/>
                <a:ext cx="0" cy="88439"/>
              </a:xfrm>
              <a:prstGeom prst="line">
                <a:avLst/>
              </a:prstGeom>
              <a:ln w="25400" cap="flat">
                <a:solidFill>
                  <a:schemeClr val="bg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7" name="TextBox 266"/>
            <p:cNvSpPr txBox="1"/>
            <p:nvPr/>
          </p:nvSpPr>
          <p:spPr>
            <a:xfrm>
              <a:off x="3164503" y="6784311"/>
              <a:ext cx="906648" cy="3815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latin typeface="Helvetica Neue" charset="0"/>
                  <a:ea typeface="Helvetica Neue" charset="0"/>
                  <a:cs typeface="Helvetica Neue" charset="0"/>
                </a:rPr>
                <a:t>Connector IaaS</a:t>
              </a:r>
            </a:p>
          </p:txBody>
        </p:sp>
      </p:grpSp>
      <p:grpSp>
        <p:nvGrpSpPr>
          <p:cNvPr id="288" name="Group 287"/>
          <p:cNvGrpSpPr/>
          <p:nvPr/>
        </p:nvGrpSpPr>
        <p:grpSpPr>
          <a:xfrm>
            <a:off x="6703923" y="8086788"/>
            <a:ext cx="1408561" cy="1397933"/>
            <a:chOff x="6583574" y="-1860400"/>
            <a:chExt cx="1164100" cy="1155316"/>
          </a:xfrm>
        </p:grpSpPr>
        <p:sp>
          <p:nvSpPr>
            <p:cNvPr id="289" name="Oval 288"/>
            <p:cNvSpPr/>
            <p:nvPr/>
          </p:nvSpPr>
          <p:spPr>
            <a:xfrm>
              <a:off x="6764718" y="-1860400"/>
              <a:ext cx="795095" cy="795021"/>
            </a:xfrm>
            <a:prstGeom prst="ellipse">
              <a:avLst/>
            </a:prstGeom>
            <a:solidFill>
              <a:srgbClr val="DD5C2D"/>
            </a:solidFill>
            <a:ln w="38100">
              <a:solidFill>
                <a:srgbClr val="212C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400"/>
            </a:p>
          </p:txBody>
        </p:sp>
        <p:sp>
          <p:nvSpPr>
            <p:cNvPr id="290" name="TextBox 289"/>
            <p:cNvSpPr txBox="1"/>
            <p:nvPr/>
          </p:nvSpPr>
          <p:spPr>
            <a:xfrm>
              <a:off x="6583574" y="-1086625"/>
              <a:ext cx="1164100" cy="3815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latin typeface="Helvetica Neue" charset="0"/>
                  <a:ea typeface="Helvetica Neue" charset="0"/>
                  <a:cs typeface="Helvetica Neue" charset="0"/>
                </a:rPr>
                <a:t>Resource </a:t>
              </a:r>
              <a:r>
                <a:rPr lang="en-US" sz="1200" b="1">
                  <a:latin typeface="Helvetica Neue" charset="0"/>
                  <a:ea typeface="Helvetica Neue" charset="0"/>
                  <a:cs typeface="Helvetica Neue" charset="0"/>
                </a:rPr>
                <a:t>Control Policies</a:t>
              </a:r>
              <a:endParaRPr lang="en-US" sz="1200" b="1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pic>
          <p:nvPicPr>
            <p:cNvPr id="291" name="Picture 290"/>
            <p:cNvPicPr>
              <a:picLocks noChangeAspect="1"/>
            </p:cNvPicPr>
            <p:nvPr/>
          </p:nvPicPr>
          <p:blipFill>
            <a:blip r:embed="rId4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874277" y="-1767730"/>
              <a:ext cx="608056" cy="608056"/>
            </a:xfrm>
            <a:prstGeom prst="rect">
              <a:avLst/>
            </a:prstGeom>
          </p:spPr>
        </p:pic>
      </p:grpSp>
      <p:grpSp>
        <p:nvGrpSpPr>
          <p:cNvPr id="292" name="Group 291"/>
          <p:cNvGrpSpPr/>
          <p:nvPr/>
        </p:nvGrpSpPr>
        <p:grpSpPr>
          <a:xfrm>
            <a:off x="6630391" y="3472103"/>
            <a:ext cx="1549417" cy="1233141"/>
            <a:chOff x="11853575" y="7369300"/>
            <a:chExt cx="1280510" cy="1019124"/>
          </a:xfrm>
        </p:grpSpPr>
        <p:sp>
          <p:nvSpPr>
            <p:cNvPr id="293" name="Oval 292"/>
            <p:cNvSpPr/>
            <p:nvPr/>
          </p:nvSpPr>
          <p:spPr>
            <a:xfrm>
              <a:off x="12110991" y="7369300"/>
              <a:ext cx="795095" cy="795021"/>
            </a:xfrm>
            <a:prstGeom prst="ellipse">
              <a:avLst/>
            </a:prstGeom>
            <a:solidFill>
              <a:srgbClr val="DD5C2D"/>
            </a:solidFill>
            <a:ln w="38100">
              <a:solidFill>
                <a:srgbClr val="212C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400"/>
            </a:p>
          </p:txBody>
        </p:sp>
        <p:grpSp>
          <p:nvGrpSpPr>
            <p:cNvPr id="294" name="Group 293"/>
            <p:cNvGrpSpPr/>
            <p:nvPr/>
          </p:nvGrpSpPr>
          <p:grpSpPr>
            <a:xfrm>
              <a:off x="12144729" y="7606640"/>
              <a:ext cx="762097" cy="322032"/>
              <a:chOff x="10320403" y="2736990"/>
              <a:chExt cx="1115787" cy="471488"/>
            </a:xfrm>
          </p:grpSpPr>
          <p:sp>
            <p:nvSpPr>
              <p:cNvPr id="296" name="Can 295"/>
              <p:cNvSpPr/>
              <p:nvPr/>
            </p:nvSpPr>
            <p:spPr>
              <a:xfrm rot="16200000">
                <a:off x="10777000" y="2549287"/>
                <a:ext cx="471488" cy="846893"/>
              </a:xfrm>
              <a:prstGeom prst="can">
                <a:avLst/>
              </a:prstGeom>
              <a:solidFill>
                <a:schemeClr val="bg1"/>
              </a:solidFill>
              <a:ln>
                <a:solidFill>
                  <a:srgbClr val="212C6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400"/>
              </a:p>
            </p:txBody>
          </p:sp>
          <p:sp>
            <p:nvSpPr>
              <p:cNvPr id="297" name="Oval 98"/>
              <p:cNvSpPr/>
              <p:nvPr/>
            </p:nvSpPr>
            <p:spPr>
              <a:xfrm>
                <a:off x="10622555" y="3015558"/>
                <a:ext cx="62542" cy="6449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DD5C2D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400"/>
              </a:p>
            </p:txBody>
          </p:sp>
          <p:sp>
            <p:nvSpPr>
              <p:cNvPr id="298" name="Oval 98"/>
              <p:cNvSpPr/>
              <p:nvPr/>
            </p:nvSpPr>
            <p:spPr>
              <a:xfrm>
                <a:off x="10728162" y="3019246"/>
                <a:ext cx="62542" cy="6449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DD5C2D">
                    <a:alpha val="25000"/>
                  </a:srgb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400"/>
              </a:p>
            </p:txBody>
          </p:sp>
          <p:sp>
            <p:nvSpPr>
              <p:cNvPr id="299" name="Oval 98"/>
              <p:cNvSpPr/>
              <p:nvPr/>
            </p:nvSpPr>
            <p:spPr>
              <a:xfrm>
                <a:off x="10370525" y="3073910"/>
                <a:ext cx="62542" cy="6449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DD5C2D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400"/>
              </a:p>
            </p:txBody>
          </p:sp>
          <p:sp>
            <p:nvSpPr>
              <p:cNvPr id="300" name="Oval 98"/>
              <p:cNvSpPr/>
              <p:nvPr/>
            </p:nvSpPr>
            <p:spPr>
              <a:xfrm>
                <a:off x="10353864" y="2804287"/>
                <a:ext cx="62542" cy="6449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DD5C2D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400"/>
              </a:p>
            </p:txBody>
          </p:sp>
          <p:sp>
            <p:nvSpPr>
              <p:cNvPr id="301" name="Oval 98"/>
              <p:cNvSpPr/>
              <p:nvPr/>
            </p:nvSpPr>
            <p:spPr>
              <a:xfrm>
                <a:off x="10573753" y="2895902"/>
                <a:ext cx="62542" cy="6449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DD5C2D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400"/>
              </a:p>
            </p:txBody>
          </p:sp>
          <p:sp>
            <p:nvSpPr>
              <p:cNvPr id="302" name="Oval 98"/>
              <p:cNvSpPr/>
              <p:nvPr/>
            </p:nvSpPr>
            <p:spPr>
              <a:xfrm>
                <a:off x="10320403" y="2983309"/>
                <a:ext cx="62542" cy="6449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DD5C2D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400"/>
              </a:p>
            </p:txBody>
          </p:sp>
          <p:sp>
            <p:nvSpPr>
              <p:cNvPr id="303" name="Oval 98"/>
              <p:cNvSpPr/>
              <p:nvPr/>
            </p:nvSpPr>
            <p:spPr>
              <a:xfrm>
                <a:off x="10517862" y="3083324"/>
                <a:ext cx="62542" cy="6449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DD5C2D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400"/>
              </a:p>
            </p:txBody>
          </p:sp>
          <p:sp>
            <p:nvSpPr>
              <p:cNvPr id="304" name="Oval 98"/>
              <p:cNvSpPr/>
              <p:nvPr/>
            </p:nvSpPr>
            <p:spPr>
              <a:xfrm>
                <a:off x="10482452" y="2968242"/>
                <a:ext cx="62542" cy="64498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rgbClr val="DD5C2D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400"/>
              </a:p>
            </p:txBody>
          </p:sp>
          <p:sp>
            <p:nvSpPr>
              <p:cNvPr id="305" name="Oval 98"/>
              <p:cNvSpPr/>
              <p:nvPr/>
            </p:nvSpPr>
            <p:spPr>
              <a:xfrm>
                <a:off x="10377227" y="2884912"/>
                <a:ext cx="62542" cy="64498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rgbClr val="DD5C2D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400"/>
              </a:p>
            </p:txBody>
          </p:sp>
          <p:sp>
            <p:nvSpPr>
              <p:cNvPr id="306" name="Oval 98"/>
              <p:cNvSpPr/>
              <p:nvPr/>
            </p:nvSpPr>
            <p:spPr>
              <a:xfrm>
                <a:off x="10517862" y="2795085"/>
                <a:ext cx="62542" cy="64498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rgbClr val="DD5C2D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400"/>
              </a:p>
            </p:txBody>
          </p:sp>
          <p:sp>
            <p:nvSpPr>
              <p:cNvPr id="307" name="Oval 98"/>
              <p:cNvSpPr/>
              <p:nvPr/>
            </p:nvSpPr>
            <p:spPr>
              <a:xfrm>
                <a:off x="10901440" y="2870763"/>
                <a:ext cx="62542" cy="6449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DD5C2D">
                    <a:alpha val="25000"/>
                  </a:srgb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400"/>
              </a:p>
            </p:txBody>
          </p:sp>
          <p:sp>
            <p:nvSpPr>
              <p:cNvPr id="308" name="Oval 98"/>
              <p:cNvSpPr/>
              <p:nvPr/>
            </p:nvSpPr>
            <p:spPr>
              <a:xfrm>
                <a:off x="11091503" y="3043917"/>
                <a:ext cx="62542" cy="6449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DD5C2D">
                    <a:alpha val="25000"/>
                  </a:srgb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400"/>
              </a:p>
            </p:txBody>
          </p:sp>
          <p:sp>
            <p:nvSpPr>
              <p:cNvPr id="309" name="Oval 98"/>
              <p:cNvSpPr/>
              <p:nvPr/>
            </p:nvSpPr>
            <p:spPr>
              <a:xfrm>
                <a:off x="10932711" y="2984094"/>
                <a:ext cx="62542" cy="6449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DD5C2D">
                    <a:alpha val="25000"/>
                  </a:srgb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400"/>
              </a:p>
            </p:txBody>
          </p:sp>
          <p:sp>
            <p:nvSpPr>
              <p:cNvPr id="310" name="Oval 98"/>
              <p:cNvSpPr/>
              <p:nvPr/>
            </p:nvSpPr>
            <p:spPr>
              <a:xfrm>
                <a:off x="11178819" y="2867123"/>
                <a:ext cx="62542" cy="6449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DD5C2D">
                    <a:alpha val="25000"/>
                  </a:srgb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400"/>
              </a:p>
            </p:txBody>
          </p:sp>
          <p:sp>
            <p:nvSpPr>
              <p:cNvPr id="311" name="Oval 98"/>
              <p:cNvSpPr/>
              <p:nvPr/>
            </p:nvSpPr>
            <p:spPr>
              <a:xfrm>
                <a:off x="10800254" y="2940484"/>
                <a:ext cx="62542" cy="6449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DD5C2D">
                    <a:alpha val="25000"/>
                  </a:srgb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400"/>
              </a:p>
            </p:txBody>
          </p:sp>
          <p:sp>
            <p:nvSpPr>
              <p:cNvPr id="312" name="Oval 98"/>
              <p:cNvSpPr/>
              <p:nvPr/>
            </p:nvSpPr>
            <p:spPr>
              <a:xfrm>
                <a:off x="11030712" y="2903744"/>
                <a:ext cx="62542" cy="64498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rgbClr val="DD5C2D">
                    <a:alpha val="25000"/>
                  </a:srgb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400"/>
              </a:p>
            </p:txBody>
          </p:sp>
        </p:grpSp>
        <p:sp>
          <p:nvSpPr>
            <p:cNvPr id="295" name="TextBox 294"/>
            <p:cNvSpPr txBox="1"/>
            <p:nvPr/>
          </p:nvSpPr>
          <p:spPr>
            <a:xfrm>
              <a:off x="11853575" y="8159499"/>
              <a:ext cx="1280510" cy="228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latin typeface="Helvetica Neue" charset="0"/>
                  <a:ea typeface="Helvetica Neue" charset="0"/>
                  <a:cs typeface="Helvetica Neue" charset="0"/>
                </a:rPr>
                <a:t>CEP</a:t>
              </a:r>
            </a:p>
          </p:txBody>
        </p:sp>
      </p:grpSp>
      <p:grpSp>
        <p:nvGrpSpPr>
          <p:cNvPr id="313" name="Group 312"/>
          <p:cNvGrpSpPr/>
          <p:nvPr/>
        </p:nvGrpSpPr>
        <p:grpSpPr>
          <a:xfrm>
            <a:off x="6781694" y="2150351"/>
            <a:ext cx="1280510" cy="1221872"/>
            <a:chOff x="3715949" y="-2394501"/>
            <a:chExt cx="1058273" cy="1009811"/>
          </a:xfrm>
        </p:grpSpPr>
        <p:sp>
          <p:nvSpPr>
            <p:cNvPr id="314" name="Oval 313"/>
            <p:cNvSpPr/>
            <p:nvPr/>
          </p:nvSpPr>
          <p:spPr>
            <a:xfrm>
              <a:off x="3836179" y="-2394501"/>
              <a:ext cx="795095" cy="795095"/>
            </a:xfrm>
            <a:prstGeom prst="ellipse">
              <a:avLst/>
            </a:prstGeom>
            <a:solidFill>
              <a:srgbClr val="DD5C2D"/>
            </a:solidFill>
            <a:ln w="38100">
              <a:solidFill>
                <a:srgbClr val="212C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400"/>
            </a:p>
          </p:txBody>
        </p:sp>
        <p:sp>
          <p:nvSpPr>
            <p:cNvPr id="315" name="Freeform 314"/>
            <p:cNvSpPr/>
            <p:nvPr/>
          </p:nvSpPr>
          <p:spPr>
            <a:xfrm>
              <a:off x="3828020" y="-2053235"/>
              <a:ext cx="118635" cy="140600"/>
            </a:xfrm>
            <a:custGeom>
              <a:avLst/>
              <a:gdLst>
                <a:gd name="connsiteX0" fmla="*/ 0 w 1414272"/>
                <a:gd name="connsiteY0" fmla="*/ 260096 h 491744"/>
                <a:gd name="connsiteX1" fmla="*/ 48768 w 1414272"/>
                <a:gd name="connsiteY1" fmla="*/ 134112 h 491744"/>
                <a:gd name="connsiteX2" fmla="*/ 89408 w 1414272"/>
                <a:gd name="connsiteY2" fmla="*/ 329184 h 491744"/>
                <a:gd name="connsiteX3" fmla="*/ 146304 w 1414272"/>
                <a:gd name="connsiteY3" fmla="*/ 44704 h 491744"/>
                <a:gd name="connsiteX4" fmla="*/ 182880 w 1414272"/>
                <a:gd name="connsiteY4" fmla="*/ 191008 h 491744"/>
                <a:gd name="connsiteX5" fmla="*/ 231648 w 1414272"/>
                <a:gd name="connsiteY5" fmla="*/ 0 h 491744"/>
                <a:gd name="connsiteX6" fmla="*/ 251968 w 1414272"/>
                <a:gd name="connsiteY6" fmla="*/ 280416 h 491744"/>
                <a:gd name="connsiteX7" fmla="*/ 292608 w 1414272"/>
                <a:gd name="connsiteY7" fmla="*/ 162560 h 491744"/>
                <a:gd name="connsiteX8" fmla="*/ 333248 w 1414272"/>
                <a:gd name="connsiteY8" fmla="*/ 357632 h 491744"/>
                <a:gd name="connsiteX9" fmla="*/ 382016 w 1414272"/>
                <a:gd name="connsiteY9" fmla="*/ 150368 h 491744"/>
                <a:gd name="connsiteX10" fmla="*/ 398272 w 1414272"/>
                <a:gd name="connsiteY10" fmla="*/ 251968 h 491744"/>
                <a:gd name="connsiteX11" fmla="*/ 451104 w 1414272"/>
                <a:gd name="connsiteY11" fmla="*/ 73152 h 491744"/>
                <a:gd name="connsiteX12" fmla="*/ 495808 w 1414272"/>
                <a:gd name="connsiteY12" fmla="*/ 312928 h 491744"/>
                <a:gd name="connsiteX13" fmla="*/ 536448 w 1414272"/>
                <a:gd name="connsiteY13" fmla="*/ 146304 h 491744"/>
                <a:gd name="connsiteX14" fmla="*/ 552704 w 1414272"/>
                <a:gd name="connsiteY14" fmla="*/ 243840 h 491744"/>
                <a:gd name="connsiteX15" fmla="*/ 589280 w 1414272"/>
                <a:gd name="connsiteY15" fmla="*/ 101600 h 491744"/>
                <a:gd name="connsiteX16" fmla="*/ 601472 w 1414272"/>
                <a:gd name="connsiteY16" fmla="*/ 195072 h 491744"/>
                <a:gd name="connsiteX17" fmla="*/ 625856 w 1414272"/>
                <a:gd name="connsiteY17" fmla="*/ 134112 h 491744"/>
                <a:gd name="connsiteX18" fmla="*/ 654304 w 1414272"/>
                <a:gd name="connsiteY18" fmla="*/ 268224 h 491744"/>
                <a:gd name="connsiteX19" fmla="*/ 694944 w 1414272"/>
                <a:gd name="connsiteY19" fmla="*/ 138176 h 491744"/>
                <a:gd name="connsiteX20" fmla="*/ 739648 w 1414272"/>
                <a:gd name="connsiteY20" fmla="*/ 337312 h 491744"/>
                <a:gd name="connsiteX21" fmla="*/ 772160 w 1414272"/>
                <a:gd name="connsiteY21" fmla="*/ 125984 h 491744"/>
                <a:gd name="connsiteX22" fmla="*/ 812800 w 1414272"/>
                <a:gd name="connsiteY22" fmla="*/ 280416 h 491744"/>
                <a:gd name="connsiteX23" fmla="*/ 845312 w 1414272"/>
                <a:gd name="connsiteY23" fmla="*/ 170688 h 491744"/>
                <a:gd name="connsiteX24" fmla="*/ 869696 w 1414272"/>
                <a:gd name="connsiteY24" fmla="*/ 308864 h 491744"/>
                <a:gd name="connsiteX25" fmla="*/ 894080 w 1414272"/>
                <a:gd name="connsiteY25" fmla="*/ 195072 h 491744"/>
                <a:gd name="connsiteX26" fmla="*/ 934720 w 1414272"/>
                <a:gd name="connsiteY26" fmla="*/ 382016 h 491744"/>
                <a:gd name="connsiteX27" fmla="*/ 975360 w 1414272"/>
                <a:gd name="connsiteY27" fmla="*/ 60960 h 491744"/>
                <a:gd name="connsiteX28" fmla="*/ 1007872 w 1414272"/>
                <a:gd name="connsiteY28" fmla="*/ 292608 h 491744"/>
                <a:gd name="connsiteX29" fmla="*/ 1036320 w 1414272"/>
                <a:gd name="connsiteY29" fmla="*/ 154432 h 491744"/>
                <a:gd name="connsiteX30" fmla="*/ 1076960 w 1414272"/>
                <a:gd name="connsiteY30" fmla="*/ 357632 h 491744"/>
                <a:gd name="connsiteX31" fmla="*/ 1117600 w 1414272"/>
                <a:gd name="connsiteY31" fmla="*/ 48768 h 491744"/>
                <a:gd name="connsiteX32" fmla="*/ 1174496 w 1414272"/>
                <a:gd name="connsiteY32" fmla="*/ 491744 h 491744"/>
                <a:gd name="connsiteX33" fmla="*/ 1198880 w 1414272"/>
                <a:gd name="connsiteY33" fmla="*/ 207264 h 491744"/>
                <a:gd name="connsiteX34" fmla="*/ 1235456 w 1414272"/>
                <a:gd name="connsiteY34" fmla="*/ 329184 h 491744"/>
                <a:gd name="connsiteX35" fmla="*/ 1288288 w 1414272"/>
                <a:gd name="connsiteY35" fmla="*/ 81280 h 491744"/>
                <a:gd name="connsiteX36" fmla="*/ 1337056 w 1414272"/>
                <a:gd name="connsiteY36" fmla="*/ 467360 h 491744"/>
                <a:gd name="connsiteX37" fmla="*/ 1385824 w 1414272"/>
                <a:gd name="connsiteY37" fmla="*/ 207264 h 491744"/>
                <a:gd name="connsiteX38" fmla="*/ 1414272 w 1414272"/>
                <a:gd name="connsiteY38" fmla="*/ 333248 h 491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414272" h="491744">
                  <a:moveTo>
                    <a:pt x="0" y="260096"/>
                  </a:moveTo>
                  <a:lnTo>
                    <a:pt x="48768" y="134112"/>
                  </a:lnTo>
                  <a:lnTo>
                    <a:pt x="89408" y="329184"/>
                  </a:lnTo>
                  <a:lnTo>
                    <a:pt x="146304" y="44704"/>
                  </a:lnTo>
                  <a:lnTo>
                    <a:pt x="182880" y="191008"/>
                  </a:lnTo>
                  <a:lnTo>
                    <a:pt x="231648" y="0"/>
                  </a:lnTo>
                  <a:lnTo>
                    <a:pt x="251968" y="280416"/>
                  </a:lnTo>
                  <a:lnTo>
                    <a:pt x="292608" y="162560"/>
                  </a:lnTo>
                  <a:lnTo>
                    <a:pt x="333248" y="357632"/>
                  </a:lnTo>
                  <a:lnTo>
                    <a:pt x="382016" y="150368"/>
                  </a:lnTo>
                  <a:lnTo>
                    <a:pt x="398272" y="251968"/>
                  </a:lnTo>
                  <a:lnTo>
                    <a:pt x="451104" y="73152"/>
                  </a:lnTo>
                  <a:lnTo>
                    <a:pt x="495808" y="312928"/>
                  </a:lnTo>
                  <a:lnTo>
                    <a:pt x="536448" y="146304"/>
                  </a:lnTo>
                  <a:lnTo>
                    <a:pt x="552704" y="243840"/>
                  </a:lnTo>
                  <a:lnTo>
                    <a:pt x="589280" y="101600"/>
                  </a:lnTo>
                  <a:lnTo>
                    <a:pt x="601472" y="195072"/>
                  </a:lnTo>
                  <a:lnTo>
                    <a:pt x="625856" y="134112"/>
                  </a:lnTo>
                  <a:lnTo>
                    <a:pt x="654304" y="268224"/>
                  </a:lnTo>
                  <a:lnTo>
                    <a:pt x="694944" y="138176"/>
                  </a:lnTo>
                  <a:lnTo>
                    <a:pt x="739648" y="337312"/>
                  </a:lnTo>
                  <a:lnTo>
                    <a:pt x="772160" y="125984"/>
                  </a:lnTo>
                  <a:lnTo>
                    <a:pt x="812800" y="280416"/>
                  </a:lnTo>
                  <a:lnTo>
                    <a:pt x="845312" y="170688"/>
                  </a:lnTo>
                  <a:lnTo>
                    <a:pt x="869696" y="308864"/>
                  </a:lnTo>
                  <a:lnTo>
                    <a:pt x="894080" y="195072"/>
                  </a:lnTo>
                  <a:lnTo>
                    <a:pt x="934720" y="382016"/>
                  </a:lnTo>
                  <a:lnTo>
                    <a:pt x="975360" y="60960"/>
                  </a:lnTo>
                  <a:lnTo>
                    <a:pt x="1007872" y="292608"/>
                  </a:lnTo>
                  <a:lnTo>
                    <a:pt x="1036320" y="154432"/>
                  </a:lnTo>
                  <a:lnTo>
                    <a:pt x="1076960" y="357632"/>
                  </a:lnTo>
                  <a:lnTo>
                    <a:pt x="1117600" y="48768"/>
                  </a:lnTo>
                  <a:lnTo>
                    <a:pt x="1174496" y="491744"/>
                  </a:lnTo>
                  <a:lnTo>
                    <a:pt x="1198880" y="207264"/>
                  </a:lnTo>
                  <a:lnTo>
                    <a:pt x="1235456" y="329184"/>
                  </a:lnTo>
                  <a:lnTo>
                    <a:pt x="1288288" y="81280"/>
                  </a:lnTo>
                  <a:lnTo>
                    <a:pt x="1337056" y="467360"/>
                  </a:lnTo>
                  <a:lnTo>
                    <a:pt x="1385824" y="207264"/>
                  </a:lnTo>
                  <a:lnTo>
                    <a:pt x="1414272" y="333248"/>
                  </a:lnTo>
                </a:path>
              </a:pathLst>
            </a:custGeom>
            <a:noFill/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400"/>
            </a:p>
          </p:txBody>
        </p:sp>
        <p:sp>
          <p:nvSpPr>
            <p:cNvPr id="316" name="Freeform 315"/>
            <p:cNvSpPr/>
            <p:nvPr/>
          </p:nvSpPr>
          <p:spPr>
            <a:xfrm>
              <a:off x="3936716" y="-2025429"/>
              <a:ext cx="581437" cy="140600"/>
            </a:xfrm>
            <a:custGeom>
              <a:avLst/>
              <a:gdLst>
                <a:gd name="connsiteX0" fmla="*/ 0 w 1414272"/>
                <a:gd name="connsiteY0" fmla="*/ 260096 h 491744"/>
                <a:gd name="connsiteX1" fmla="*/ 48768 w 1414272"/>
                <a:gd name="connsiteY1" fmla="*/ 134112 h 491744"/>
                <a:gd name="connsiteX2" fmla="*/ 89408 w 1414272"/>
                <a:gd name="connsiteY2" fmla="*/ 329184 h 491744"/>
                <a:gd name="connsiteX3" fmla="*/ 146304 w 1414272"/>
                <a:gd name="connsiteY3" fmla="*/ 44704 h 491744"/>
                <a:gd name="connsiteX4" fmla="*/ 182880 w 1414272"/>
                <a:gd name="connsiteY4" fmla="*/ 191008 h 491744"/>
                <a:gd name="connsiteX5" fmla="*/ 231648 w 1414272"/>
                <a:gd name="connsiteY5" fmla="*/ 0 h 491744"/>
                <a:gd name="connsiteX6" fmla="*/ 251968 w 1414272"/>
                <a:gd name="connsiteY6" fmla="*/ 280416 h 491744"/>
                <a:gd name="connsiteX7" fmla="*/ 292608 w 1414272"/>
                <a:gd name="connsiteY7" fmla="*/ 162560 h 491744"/>
                <a:gd name="connsiteX8" fmla="*/ 333248 w 1414272"/>
                <a:gd name="connsiteY8" fmla="*/ 357632 h 491744"/>
                <a:gd name="connsiteX9" fmla="*/ 382016 w 1414272"/>
                <a:gd name="connsiteY9" fmla="*/ 150368 h 491744"/>
                <a:gd name="connsiteX10" fmla="*/ 398272 w 1414272"/>
                <a:gd name="connsiteY10" fmla="*/ 251968 h 491744"/>
                <a:gd name="connsiteX11" fmla="*/ 451104 w 1414272"/>
                <a:gd name="connsiteY11" fmla="*/ 73152 h 491744"/>
                <a:gd name="connsiteX12" fmla="*/ 495808 w 1414272"/>
                <a:gd name="connsiteY12" fmla="*/ 312928 h 491744"/>
                <a:gd name="connsiteX13" fmla="*/ 536448 w 1414272"/>
                <a:gd name="connsiteY13" fmla="*/ 146304 h 491744"/>
                <a:gd name="connsiteX14" fmla="*/ 552704 w 1414272"/>
                <a:gd name="connsiteY14" fmla="*/ 243840 h 491744"/>
                <a:gd name="connsiteX15" fmla="*/ 589280 w 1414272"/>
                <a:gd name="connsiteY15" fmla="*/ 101600 h 491744"/>
                <a:gd name="connsiteX16" fmla="*/ 601472 w 1414272"/>
                <a:gd name="connsiteY16" fmla="*/ 195072 h 491744"/>
                <a:gd name="connsiteX17" fmla="*/ 625856 w 1414272"/>
                <a:gd name="connsiteY17" fmla="*/ 134112 h 491744"/>
                <a:gd name="connsiteX18" fmla="*/ 654304 w 1414272"/>
                <a:gd name="connsiteY18" fmla="*/ 268224 h 491744"/>
                <a:gd name="connsiteX19" fmla="*/ 694944 w 1414272"/>
                <a:gd name="connsiteY19" fmla="*/ 138176 h 491744"/>
                <a:gd name="connsiteX20" fmla="*/ 739648 w 1414272"/>
                <a:gd name="connsiteY20" fmla="*/ 337312 h 491744"/>
                <a:gd name="connsiteX21" fmla="*/ 772160 w 1414272"/>
                <a:gd name="connsiteY21" fmla="*/ 125984 h 491744"/>
                <a:gd name="connsiteX22" fmla="*/ 812800 w 1414272"/>
                <a:gd name="connsiteY22" fmla="*/ 280416 h 491744"/>
                <a:gd name="connsiteX23" fmla="*/ 845312 w 1414272"/>
                <a:gd name="connsiteY23" fmla="*/ 170688 h 491744"/>
                <a:gd name="connsiteX24" fmla="*/ 869696 w 1414272"/>
                <a:gd name="connsiteY24" fmla="*/ 308864 h 491744"/>
                <a:gd name="connsiteX25" fmla="*/ 894080 w 1414272"/>
                <a:gd name="connsiteY25" fmla="*/ 195072 h 491744"/>
                <a:gd name="connsiteX26" fmla="*/ 934720 w 1414272"/>
                <a:gd name="connsiteY26" fmla="*/ 382016 h 491744"/>
                <a:gd name="connsiteX27" fmla="*/ 975360 w 1414272"/>
                <a:gd name="connsiteY27" fmla="*/ 60960 h 491744"/>
                <a:gd name="connsiteX28" fmla="*/ 1007872 w 1414272"/>
                <a:gd name="connsiteY28" fmla="*/ 292608 h 491744"/>
                <a:gd name="connsiteX29" fmla="*/ 1036320 w 1414272"/>
                <a:gd name="connsiteY29" fmla="*/ 154432 h 491744"/>
                <a:gd name="connsiteX30" fmla="*/ 1076960 w 1414272"/>
                <a:gd name="connsiteY30" fmla="*/ 357632 h 491744"/>
                <a:gd name="connsiteX31" fmla="*/ 1117600 w 1414272"/>
                <a:gd name="connsiteY31" fmla="*/ 48768 h 491744"/>
                <a:gd name="connsiteX32" fmla="*/ 1174496 w 1414272"/>
                <a:gd name="connsiteY32" fmla="*/ 491744 h 491744"/>
                <a:gd name="connsiteX33" fmla="*/ 1198880 w 1414272"/>
                <a:gd name="connsiteY33" fmla="*/ 207264 h 491744"/>
                <a:gd name="connsiteX34" fmla="*/ 1235456 w 1414272"/>
                <a:gd name="connsiteY34" fmla="*/ 329184 h 491744"/>
                <a:gd name="connsiteX35" fmla="*/ 1288288 w 1414272"/>
                <a:gd name="connsiteY35" fmla="*/ 81280 h 491744"/>
                <a:gd name="connsiteX36" fmla="*/ 1337056 w 1414272"/>
                <a:gd name="connsiteY36" fmla="*/ 467360 h 491744"/>
                <a:gd name="connsiteX37" fmla="*/ 1385824 w 1414272"/>
                <a:gd name="connsiteY37" fmla="*/ 207264 h 491744"/>
                <a:gd name="connsiteX38" fmla="*/ 1414272 w 1414272"/>
                <a:gd name="connsiteY38" fmla="*/ 333248 h 491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414272" h="491744">
                  <a:moveTo>
                    <a:pt x="0" y="260096"/>
                  </a:moveTo>
                  <a:lnTo>
                    <a:pt x="48768" y="134112"/>
                  </a:lnTo>
                  <a:lnTo>
                    <a:pt x="89408" y="329184"/>
                  </a:lnTo>
                  <a:lnTo>
                    <a:pt x="146304" y="44704"/>
                  </a:lnTo>
                  <a:lnTo>
                    <a:pt x="182880" y="191008"/>
                  </a:lnTo>
                  <a:lnTo>
                    <a:pt x="231648" y="0"/>
                  </a:lnTo>
                  <a:lnTo>
                    <a:pt x="251968" y="280416"/>
                  </a:lnTo>
                  <a:lnTo>
                    <a:pt x="292608" y="162560"/>
                  </a:lnTo>
                  <a:lnTo>
                    <a:pt x="333248" y="357632"/>
                  </a:lnTo>
                  <a:lnTo>
                    <a:pt x="382016" y="150368"/>
                  </a:lnTo>
                  <a:lnTo>
                    <a:pt x="398272" y="251968"/>
                  </a:lnTo>
                  <a:lnTo>
                    <a:pt x="451104" y="73152"/>
                  </a:lnTo>
                  <a:lnTo>
                    <a:pt x="495808" y="312928"/>
                  </a:lnTo>
                  <a:lnTo>
                    <a:pt x="536448" y="146304"/>
                  </a:lnTo>
                  <a:lnTo>
                    <a:pt x="552704" y="243840"/>
                  </a:lnTo>
                  <a:lnTo>
                    <a:pt x="589280" y="101600"/>
                  </a:lnTo>
                  <a:lnTo>
                    <a:pt x="601472" y="195072"/>
                  </a:lnTo>
                  <a:lnTo>
                    <a:pt x="625856" y="134112"/>
                  </a:lnTo>
                  <a:lnTo>
                    <a:pt x="654304" y="268224"/>
                  </a:lnTo>
                  <a:lnTo>
                    <a:pt x="694944" y="138176"/>
                  </a:lnTo>
                  <a:lnTo>
                    <a:pt x="739648" y="337312"/>
                  </a:lnTo>
                  <a:lnTo>
                    <a:pt x="772160" y="125984"/>
                  </a:lnTo>
                  <a:lnTo>
                    <a:pt x="812800" y="280416"/>
                  </a:lnTo>
                  <a:lnTo>
                    <a:pt x="845312" y="170688"/>
                  </a:lnTo>
                  <a:lnTo>
                    <a:pt x="869696" y="308864"/>
                  </a:lnTo>
                  <a:lnTo>
                    <a:pt x="894080" y="195072"/>
                  </a:lnTo>
                  <a:lnTo>
                    <a:pt x="934720" y="382016"/>
                  </a:lnTo>
                  <a:lnTo>
                    <a:pt x="975360" y="60960"/>
                  </a:lnTo>
                  <a:lnTo>
                    <a:pt x="1007872" y="292608"/>
                  </a:lnTo>
                  <a:lnTo>
                    <a:pt x="1036320" y="154432"/>
                  </a:lnTo>
                  <a:lnTo>
                    <a:pt x="1076960" y="357632"/>
                  </a:lnTo>
                  <a:lnTo>
                    <a:pt x="1117600" y="48768"/>
                  </a:lnTo>
                  <a:lnTo>
                    <a:pt x="1174496" y="491744"/>
                  </a:lnTo>
                  <a:lnTo>
                    <a:pt x="1198880" y="207264"/>
                  </a:lnTo>
                  <a:lnTo>
                    <a:pt x="1235456" y="329184"/>
                  </a:lnTo>
                  <a:lnTo>
                    <a:pt x="1288288" y="81280"/>
                  </a:lnTo>
                  <a:lnTo>
                    <a:pt x="1337056" y="467360"/>
                  </a:lnTo>
                  <a:lnTo>
                    <a:pt x="1385824" y="207264"/>
                  </a:lnTo>
                  <a:lnTo>
                    <a:pt x="1414272" y="333248"/>
                  </a:lnTo>
                </a:path>
              </a:pathLst>
            </a:custGeom>
            <a:noFill/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400"/>
            </a:p>
          </p:txBody>
        </p:sp>
        <p:sp>
          <p:nvSpPr>
            <p:cNvPr id="317" name="Freeform 316"/>
            <p:cNvSpPr/>
            <p:nvPr/>
          </p:nvSpPr>
          <p:spPr>
            <a:xfrm>
              <a:off x="4518154" y="-2025622"/>
              <a:ext cx="118635" cy="140600"/>
            </a:xfrm>
            <a:custGeom>
              <a:avLst/>
              <a:gdLst>
                <a:gd name="connsiteX0" fmla="*/ 0 w 1414272"/>
                <a:gd name="connsiteY0" fmla="*/ 260096 h 491744"/>
                <a:gd name="connsiteX1" fmla="*/ 48768 w 1414272"/>
                <a:gd name="connsiteY1" fmla="*/ 134112 h 491744"/>
                <a:gd name="connsiteX2" fmla="*/ 89408 w 1414272"/>
                <a:gd name="connsiteY2" fmla="*/ 329184 h 491744"/>
                <a:gd name="connsiteX3" fmla="*/ 146304 w 1414272"/>
                <a:gd name="connsiteY3" fmla="*/ 44704 h 491744"/>
                <a:gd name="connsiteX4" fmla="*/ 182880 w 1414272"/>
                <a:gd name="connsiteY4" fmla="*/ 191008 h 491744"/>
                <a:gd name="connsiteX5" fmla="*/ 231648 w 1414272"/>
                <a:gd name="connsiteY5" fmla="*/ 0 h 491744"/>
                <a:gd name="connsiteX6" fmla="*/ 251968 w 1414272"/>
                <a:gd name="connsiteY6" fmla="*/ 280416 h 491744"/>
                <a:gd name="connsiteX7" fmla="*/ 292608 w 1414272"/>
                <a:gd name="connsiteY7" fmla="*/ 162560 h 491744"/>
                <a:gd name="connsiteX8" fmla="*/ 333248 w 1414272"/>
                <a:gd name="connsiteY8" fmla="*/ 357632 h 491744"/>
                <a:gd name="connsiteX9" fmla="*/ 382016 w 1414272"/>
                <a:gd name="connsiteY9" fmla="*/ 150368 h 491744"/>
                <a:gd name="connsiteX10" fmla="*/ 398272 w 1414272"/>
                <a:gd name="connsiteY10" fmla="*/ 251968 h 491744"/>
                <a:gd name="connsiteX11" fmla="*/ 451104 w 1414272"/>
                <a:gd name="connsiteY11" fmla="*/ 73152 h 491744"/>
                <a:gd name="connsiteX12" fmla="*/ 495808 w 1414272"/>
                <a:gd name="connsiteY12" fmla="*/ 312928 h 491744"/>
                <a:gd name="connsiteX13" fmla="*/ 536448 w 1414272"/>
                <a:gd name="connsiteY13" fmla="*/ 146304 h 491744"/>
                <a:gd name="connsiteX14" fmla="*/ 552704 w 1414272"/>
                <a:gd name="connsiteY14" fmla="*/ 243840 h 491744"/>
                <a:gd name="connsiteX15" fmla="*/ 589280 w 1414272"/>
                <a:gd name="connsiteY15" fmla="*/ 101600 h 491744"/>
                <a:gd name="connsiteX16" fmla="*/ 601472 w 1414272"/>
                <a:gd name="connsiteY16" fmla="*/ 195072 h 491744"/>
                <a:gd name="connsiteX17" fmla="*/ 625856 w 1414272"/>
                <a:gd name="connsiteY17" fmla="*/ 134112 h 491744"/>
                <a:gd name="connsiteX18" fmla="*/ 654304 w 1414272"/>
                <a:gd name="connsiteY18" fmla="*/ 268224 h 491744"/>
                <a:gd name="connsiteX19" fmla="*/ 694944 w 1414272"/>
                <a:gd name="connsiteY19" fmla="*/ 138176 h 491744"/>
                <a:gd name="connsiteX20" fmla="*/ 739648 w 1414272"/>
                <a:gd name="connsiteY20" fmla="*/ 337312 h 491744"/>
                <a:gd name="connsiteX21" fmla="*/ 772160 w 1414272"/>
                <a:gd name="connsiteY21" fmla="*/ 125984 h 491744"/>
                <a:gd name="connsiteX22" fmla="*/ 812800 w 1414272"/>
                <a:gd name="connsiteY22" fmla="*/ 280416 h 491744"/>
                <a:gd name="connsiteX23" fmla="*/ 845312 w 1414272"/>
                <a:gd name="connsiteY23" fmla="*/ 170688 h 491744"/>
                <a:gd name="connsiteX24" fmla="*/ 869696 w 1414272"/>
                <a:gd name="connsiteY24" fmla="*/ 308864 h 491744"/>
                <a:gd name="connsiteX25" fmla="*/ 894080 w 1414272"/>
                <a:gd name="connsiteY25" fmla="*/ 195072 h 491744"/>
                <a:gd name="connsiteX26" fmla="*/ 934720 w 1414272"/>
                <a:gd name="connsiteY26" fmla="*/ 382016 h 491744"/>
                <a:gd name="connsiteX27" fmla="*/ 975360 w 1414272"/>
                <a:gd name="connsiteY27" fmla="*/ 60960 h 491744"/>
                <a:gd name="connsiteX28" fmla="*/ 1007872 w 1414272"/>
                <a:gd name="connsiteY28" fmla="*/ 292608 h 491744"/>
                <a:gd name="connsiteX29" fmla="*/ 1036320 w 1414272"/>
                <a:gd name="connsiteY29" fmla="*/ 154432 h 491744"/>
                <a:gd name="connsiteX30" fmla="*/ 1076960 w 1414272"/>
                <a:gd name="connsiteY30" fmla="*/ 357632 h 491744"/>
                <a:gd name="connsiteX31" fmla="*/ 1117600 w 1414272"/>
                <a:gd name="connsiteY31" fmla="*/ 48768 h 491744"/>
                <a:gd name="connsiteX32" fmla="*/ 1174496 w 1414272"/>
                <a:gd name="connsiteY32" fmla="*/ 491744 h 491744"/>
                <a:gd name="connsiteX33" fmla="*/ 1198880 w 1414272"/>
                <a:gd name="connsiteY33" fmla="*/ 207264 h 491744"/>
                <a:gd name="connsiteX34" fmla="*/ 1235456 w 1414272"/>
                <a:gd name="connsiteY34" fmla="*/ 329184 h 491744"/>
                <a:gd name="connsiteX35" fmla="*/ 1288288 w 1414272"/>
                <a:gd name="connsiteY35" fmla="*/ 81280 h 491744"/>
                <a:gd name="connsiteX36" fmla="*/ 1337056 w 1414272"/>
                <a:gd name="connsiteY36" fmla="*/ 467360 h 491744"/>
                <a:gd name="connsiteX37" fmla="*/ 1385824 w 1414272"/>
                <a:gd name="connsiteY37" fmla="*/ 207264 h 491744"/>
                <a:gd name="connsiteX38" fmla="*/ 1414272 w 1414272"/>
                <a:gd name="connsiteY38" fmla="*/ 333248 h 491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414272" h="491744">
                  <a:moveTo>
                    <a:pt x="0" y="260096"/>
                  </a:moveTo>
                  <a:lnTo>
                    <a:pt x="48768" y="134112"/>
                  </a:lnTo>
                  <a:lnTo>
                    <a:pt x="89408" y="329184"/>
                  </a:lnTo>
                  <a:lnTo>
                    <a:pt x="146304" y="44704"/>
                  </a:lnTo>
                  <a:lnTo>
                    <a:pt x="182880" y="191008"/>
                  </a:lnTo>
                  <a:lnTo>
                    <a:pt x="231648" y="0"/>
                  </a:lnTo>
                  <a:lnTo>
                    <a:pt x="251968" y="280416"/>
                  </a:lnTo>
                  <a:lnTo>
                    <a:pt x="292608" y="162560"/>
                  </a:lnTo>
                  <a:lnTo>
                    <a:pt x="333248" y="357632"/>
                  </a:lnTo>
                  <a:lnTo>
                    <a:pt x="382016" y="150368"/>
                  </a:lnTo>
                  <a:lnTo>
                    <a:pt x="398272" y="251968"/>
                  </a:lnTo>
                  <a:lnTo>
                    <a:pt x="451104" y="73152"/>
                  </a:lnTo>
                  <a:lnTo>
                    <a:pt x="495808" y="312928"/>
                  </a:lnTo>
                  <a:lnTo>
                    <a:pt x="536448" y="146304"/>
                  </a:lnTo>
                  <a:lnTo>
                    <a:pt x="552704" y="243840"/>
                  </a:lnTo>
                  <a:lnTo>
                    <a:pt x="589280" y="101600"/>
                  </a:lnTo>
                  <a:lnTo>
                    <a:pt x="601472" y="195072"/>
                  </a:lnTo>
                  <a:lnTo>
                    <a:pt x="625856" y="134112"/>
                  </a:lnTo>
                  <a:lnTo>
                    <a:pt x="654304" y="268224"/>
                  </a:lnTo>
                  <a:lnTo>
                    <a:pt x="694944" y="138176"/>
                  </a:lnTo>
                  <a:lnTo>
                    <a:pt x="739648" y="337312"/>
                  </a:lnTo>
                  <a:lnTo>
                    <a:pt x="772160" y="125984"/>
                  </a:lnTo>
                  <a:lnTo>
                    <a:pt x="812800" y="280416"/>
                  </a:lnTo>
                  <a:lnTo>
                    <a:pt x="845312" y="170688"/>
                  </a:lnTo>
                  <a:lnTo>
                    <a:pt x="869696" y="308864"/>
                  </a:lnTo>
                  <a:lnTo>
                    <a:pt x="894080" y="195072"/>
                  </a:lnTo>
                  <a:lnTo>
                    <a:pt x="934720" y="382016"/>
                  </a:lnTo>
                  <a:lnTo>
                    <a:pt x="975360" y="60960"/>
                  </a:lnTo>
                  <a:lnTo>
                    <a:pt x="1007872" y="292608"/>
                  </a:lnTo>
                  <a:lnTo>
                    <a:pt x="1036320" y="154432"/>
                  </a:lnTo>
                  <a:lnTo>
                    <a:pt x="1076960" y="357632"/>
                  </a:lnTo>
                  <a:lnTo>
                    <a:pt x="1117600" y="48768"/>
                  </a:lnTo>
                  <a:lnTo>
                    <a:pt x="1174496" y="491744"/>
                  </a:lnTo>
                  <a:lnTo>
                    <a:pt x="1198880" y="207264"/>
                  </a:lnTo>
                  <a:lnTo>
                    <a:pt x="1235456" y="329184"/>
                  </a:lnTo>
                  <a:lnTo>
                    <a:pt x="1288288" y="81280"/>
                  </a:lnTo>
                  <a:lnTo>
                    <a:pt x="1337056" y="467360"/>
                  </a:lnTo>
                  <a:lnTo>
                    <a:pt x="1385824" y="207264"/>
                  </a:lnTo>
                  <a:lnTo>
                    <a:pt x="1414272" y="333248"/>
                  </a:lnTo>
                </a:path>
              </a:pathLst>
            </a:custGeom>
            <a:noFill/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400"/>
            </a:p>
          </p:txBody>
        </p:sp>
        <p:pic>
          <p:nvPicPr>
            <p:cNvPr id="318" name="Picture 317"/>
            <p:cNvPicPr>
              <a:picLocks noChangeAspect="1"/>
            </p:cNvPicPr>
            <p:nvPr/>
          </p:nvPicPr>
          <p:blipFill>
            <a:blip r:embed="rId6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9585" b="89617" l="0" r="100000"/>
                      </a14:imgEffect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915922" y="-2323987"/>
              <a:ext cx="632965" cy="632965"/>
            </a:xfrm>
            <a:prstGeom prst="rect">
              <a:avLst/>
            </a:prstGeom>
            <a:noFill/>
          </p:spPr>
        </p:pic>
        <p:sp>
          <p:nvSpPr>
            <p:cNvPr id="319" name="TextBox 318"/>
            <p:cNvSpPr txBox="1"/>
            <p:nvPr/>
          </p:nvSpPr>
          <p:spPr>
            <a:xfrm>
              <a:off x="3715949" y="-1613615"/>
              <a:ext cx="1058273" cy="228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latin typeface="Helvetica Neue" charset="0"/>
                  <a:ea typeface="Helvetica Neue" charset="0"/>
                  <a:cs typeface="Helvetica Neue" charset="0"/>
                </a:rPr>
                <a:t>Monitoring</a:t>
              </a:r>
            </a:p>
          </p:txBody>
        </p:sp>
      </p:grpSp>
      <p:grpSp>
        <p:nvGrpSpPr>
          <p:cNvPr id="320" name="Group 319"/>
          <p:cNvGrpSpPr/>
          <p:nvPr/>
        </p:nvGrpSpPr>
        <p:grpSpPr>
          <a:xfrm>
            <a:off x="6818448" y="4792958"/>
            <a:ext cx="1097044" cy="1239065"/>
            <a:chOff x="3524540" y="8120752"/>
            <a:chExt cx="906648" cy="1024020"/>
          </a:xfrm>
        </p:grpSpPr>
        <p:grpSp>
          <p:nvGrpSpPr>
            <p:cNvPr id="321" name="Group 320"/>
            <p:cNvGrpSpPr/>
            <p:nvPr/>
          </p:nvGrpSpPr>
          <p:grpSpPr>
            <a:xfrm>
              <a:off x="3524540" y="8120752"/>
              <a:ext cx="906648" cy="1024020"/>
              <a:chOff x="1982515" y="5976494"/>
              <a:chExt cx="906648" cy="1024020"/>
            </a:xfrm>
          </p:grpSpPr>
          <p:sp>
            <p:nvSpPr>
              <p:cNvPr id="324" name="Oval 323"/>
              <p:cNvSpPr/>
              <p:nvPr/>
            </p:nvSpPr>
            <p:spPr>
              <a:xfrm>
                <a:off x="2045603" y="5976494"/>
                <a:ext cx="795095" cy="795095"/>
              </a:xfrm>
              <a:prstGeom prst="ellipse">
                <a:avLst/>
              </a:prstGeom>
              <a:solidFill>
                <a:srgbClr val="DD5C2D"/>
              </a:solidFill>
              <a:ln w="38100">
                <a:solidFill>
                  <a:srgbClr val="212C6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400"/>
              </a:p>
            </p:txBody>
          </p:sp>
          <p:sp>
            <p:nvSpPr>
              <p:cNvPr id="325" name="TextBox 324"/>
              <p:cNvSpPr txBox="1"/>
              <p:nvPr/>
            </p:nvSpPr>
            <p:spPr>
              <a:xfrm>
                <a:off x="1982515" y="6771589"/>
                <a:ext cx="906648" cy="2289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 dirty="0">
                    <a:latin typeface="Helvetica Neue" charset="0"/>
                    <a:ea typeface="Helvetica Neue" charset="0"/>
                    <a:cs typeface="Helvetica Neue" charset="0"/>
                  </a:rPr>
                  <a:t>Rules</a:t>
                </a:r>
              </a:p>
            </p:txBody>
          </p:sp>
        </p:grpSp>
        <p:sp>
          <p:nvSpPr>
            <p:cNvPr id="322" name="Document 321"/>
            <p:cNvSpPr/>
            <p:nvPr/>
          </p:nvSpPr>
          <p:spPr>
            <a:xfrm>
              <a:off x="3779843" y="8278100"/>
              <a:ext cx="410664" cy="509100"/>
            </a:xfrm>
            <a:prstGeom prst="flowChartDocument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400"/>
            </a:p>
          </p:txBody>
        </p:sp>
        <p:pic>
          <p:nvPicPr>
            <p:cNvPr id="323" name="Picture 322"/>
            <p:cNvPicPr>
              <a:picLocks noChangeAspect="1"/>
            </p:cNvPicPr>
            <p:nvPr/>
          </p:nvPicPr>
          <p:blipFill>
            <a:blip r:embed="rId8">
              <a:duotone>
                <a:schemeClr val="accent1">
                  <a:shade val="45000"/>
                  <a:satMod val="135000"/>
                </a:schemeClr>
                <a:prstClr val="white"/>
              </a:duotone>
              <a:extLst/>
            </a:blip>
            <a:stretch>
              <a:fillRect/>
            </a:stretch>
          </p:blipFill>
          <p:spPr>
            <a:xfrm rot="10800000">
              <a:off x="3837698" y="8374146"/>
              <a:ext cx="338766" cy="338766"/>
            </a:xfrm>
            <a:prstGeom prst="rect">
              <a:avLst/>
            </a:prstGeom>
          </p:spPr>
        </p:pic>
      </p:grpSp>
      <p:sp>
        <p:nvSpPr>
          <p:cNvPr id="326" name="TextBox 325"/>
          <p:cNvSpPr txBox="1"/>
          <p:nvPr/>
        </p:nvSpPr>
        <p:spPr>
          <a:xfrm>
            <a:off x="8085823" y="2298200"/>
            <a:ext cx="448173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charset="0"/>
              <a:buChar char="•"/>
            </a:pPr>
            <a:r>
              <a:rPr lang="en-US" sz="1400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Monitoring support JMX and simple file based probes </a:t>
            </a:r>
            <a:br>
              <a:rPr lang="en-US" sz="1400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</a:br>
            <a:endParaRPr lang="en-US" sz="1400" dirty="0">
              <a:solidFill>
                <a:schemeClr val="tx1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marL="285750" indent="-285750" algn="l">
              <a:buFont typeface="Arial" charset="0"/>
              <a:buChar char="•"/>
            </a:pPr>
            <a:endParaRPr lang="en-US" sz="1400" dirty="0">
              <a:solidFill>
                <a:schemeClr val="tx1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marL="285750" indent="-285750" algn="l">
              <a:buFont typeface="Arial" charset="0"/>
              <a:buChar char="•"/>
            </a:pPr>
            <a:endParaRPr lang="en-US" sz="1400" dirty="0">
              <a:solidFill>
                <a:schemeClr val="tx1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marL="285750" indent="-285750" algn="l">
              <a:buFont typeface="Arial" charset="0"/>
              <a:buChar char="•"/>
            </a:pPr>
            <a:r>
              <a:rPr lang="en-US" sz="1400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Complex Event Processing engine based on Drools</a:t>
            </a:r>
            <a:br>
              <a:rPr lang="en-US" sz="1400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</a:br>
            <a:endParaRPr lang="en-US" sz="1400" dirty="0">
              <a:solidFill>
                <a:schemeClr val="tx1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marL="285750" indent="-285750" algn="l">
              <a:buFont typeface="Arial" charset="0"/>
              <a:buChar char="•"/>
            </a:pPr>
            <a:endParaRPr lang="en-US" sz="1400" dirty="0">
              <a:solidFill>
                <a:schemeClr val="tx1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marL="285750" indent="-285750" algn="l">
              <a:buFont typeface="Arial" charset="0"/>
              <a:buChar char="•"/>
            </a:pPr>
            <a:endParaRPr lang="en-US" sz="1400" dirty="0">
              <a:solidFill>
                <a:schemeClr val="tx1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marL="285750" indent="-285750" algn="l">
              <a:buFont typeface="Arial" charset="0"/>
              <a:buChar char="•"/>
            </a:pPr>
            <a:r>
              <a:rPr lang="en-US" sz="1400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Standard Drools rules definition</a:t>
            </a:r>
            <a:br>
              <a:rPr lang="en-US" sz="1400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</a:br>
            <a:endParaRPr lang="en-US" sz="1400" dirty="0">
              <a:solidFill>
                <a:schemeClr val="tx1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marL="285750" indent="-285750" algn="l">
              <a:buFont typeface="Arial" charset="0"/>
              <a:buChar char="•"/>
            </a:pPr>
            <a:endParaRPr lang="en-US" sz="1400" dirty="0">
              <a:solidFill>
                <a:schemeClr val="tx1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marL="285750" indent="-285750" algn="l">
              <a:buFont typeface="Arial" charset="0"/>
              <a:buChar char="•"/>
            </a:pPr>
            <a:endParaRPr lang="en-US" sz="1400" dirty="0">
              <a:solidFill>
                <a:schemeClr val="tx1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marL="285750" indent="-285750" algn="l">
              <a:buFont typeface="Arial" charset="0"/>
              <a:buChar char="•"/>
            </a:pPr>
            <a:r>
              <a:rPr lang="en-US" sz="1400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Trigger any operation from an event or a correlation of events</a:t>
            </a:r>
          </a:p>
        </p:txBody>
      </p:sp>
      <p:sp>
        <p:nvSpPr>
          <p:cNvPr id="330" name="TextBox 329"/>
          <p:cNvSpPr txBox="1"/>
          <p:nvPr/>
        </p:nvSpPr>
        <p:spPr>
          <a:xfrm>
            <a:off x="8047218" y="6774422"/>
            <a:ext cx="4481734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charset="0"/>
              <a:buChar char="•"/>
            </a:pPr>
            <a:r>
              <a:rPr lang="en-US" sz="1400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Integrated Cloud Connector service to operate Cloud platforms</a:t>
            </a:r>
            <a:br>
              <a:rPr lang="en-US" sz="1400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</a:br>
            <a:endParaRPr lang="en-US" sz="800" dirty="0">
              <a:solidFill>
                <a:schemeClr val="tx1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marL="285750" indent="-285750" algn="l">
              <a:buFont typeface="Arial" charset="0"/>
              <a:buChar char="•"/>
            </a:pPr>
            <a:r>
              <a:rPr lang="en-US" sz="1400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Support for major public cloud platforms:</a:t>
            </a:r>
            <a:br>
              <a:rPr lang="en-US" sz="1400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</a:br>
            <a:r>
              <a:rPr lang="en-US" sz="1400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Microsoft Azure, AWS, Google Cloud Platform, IBM </a:t>
            </a:r>
            <a:r>
              <a:rPr lang="en-US" sz="1400" dirty="0" err="1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Softlayer</a:t>
            </a:r>
            <a:r>
              <a:rPr lang="en-US" sz="1400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/>
            </a:r>
            <a:br>
              <a:rPr lang="en-US" sz="1400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</a:br>
            <a:endParaRPr lang="en-US" sz="800" dirty="0">
              <a:solidFill>
                <a:schemeClr val="tx1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marL="285750" indent="-285750" algn="l">
              <a:buFont typeface="Arial" charset="0"/>
              <a:buChar char="•"/>
            </a:pPr>
            <a:r>
              <a:rPr lang="en-US" sz="1400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Support for major private cloud technologies:</a:t>
            </a:r>
            <a:br>
              <a:rPr lang="en-US" sz="1400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</a:br>
            <a:r>
              <a:rPr lang="en-US" sz="1400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VMWare, OpenStack, Microsoft Cloud Stack, Kubernetes, Docker Swarm</a:t>
            </a:r>
            <a:br>
              <a:rPr lang="en-US" sz="1400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</a:br>
            <a:endParaRPr lang="en-US" sz="800" dirty="0">
              <a:solidFill>
                <a:schemeClr val="tx1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marL="285750" indent="-285750" algn="l">
              <a:buFont typeface="Arial" charset="0"/>
              <a:buChar char="•"/>
            </a:pPr>
            <a:r>
              <a:rPr lang="en-US" sz="1400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Advanced Resource Management policies with </a:t>
            </a:r>
            <a:r>
              <a:rPr lang="en-US" sz="1400" dirty="0" err="1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AutoScaling</a:t>
            </a:r>
            <a:r>
              <a:rPr lang="en-US" sz="1400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 and </a:t>
            </a:r>
            <a:r>
              <a:rPr lang="en-US" sz="1400" dirty="0" err="1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OnDemand</a:t>
            </a:r>
            <a:r>
              <a:rPr lang="en-US" sz="1400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 capabilities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378009" y="2024042"/>
            <a:ext cx="1549417" cy="1248606"/>
            <a:chOff x="1165120" y="10103534"/>
            <a:chExt cx="1280510" cy="1031905"/>
          </a:xfrm>
        </p:grpSpPr>
        <p:grpSp>
          <p:nvGrpSpPr>
            <p:cNvPr id="102" name="Group 101"/>
            <p:cNvGrpSpPr/>
            <p:nvPr/>
          </p:nvGrpSpPr>
          <p:grpSpPr>
            <a:xfrm>
              <a:off x="1165120" y="10103534"/>
              <a:ext cx="1280510" cy="1031905"/>
              <a:chOff x="10696772" y="7369301"/>
              <a:chExt cx="1280510" cy="1031905"/>
            </a:xfrm>
          </p:grpSpPr>
          <p:sp>
            <p:nvSpPr>
              <p:cNvPr id="103" name="Oval 102"/>
              <p:cNvSpPr/>
              <p:nvPr/>
            </p:nvSpPr>
            <p:spPr>
              <a:xfrm>
                <a:off x="10939825" y="7369301"/>
                <a:ext cx="795095" cy="795021"/>
              </a:xfrm>
              <a:prstGeom prst="ellipse">
                <a:avLst/>
              </a:prstGeom>
              <a:solidFill>
                <a:srgbClr val="DD5C2D"/>
              </a:solidFill>
              <a:ln w="38100">
                <a:solidFill>
                  <a:srgbClr val="212C6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TextBox 103"/>
              <p:cNvSpPr txBox="1"/>
              <p:nvPr/>
            </p:nvSpPr>
            <p:spPr>
              <a:xfrm>
                <a:off x="10696772" y="8154985"/>
                <a:ext cx="128051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b="1" dirty="0" err="1">
                    <a:latin typeface="Helvetica Neue" charset="0"/>
                    <a:ea typeface="Helvetica Neue" charset="0"/>
                    <a:cs typeface="Helvetica Neue" charset="0"/>
                  </a:rPr>
                  <a:t>Batchs</a:t>
                </a:r>
                <a:endParaRPr lang="en-US" sz="1000" b="1" dirty="0"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108" name="Group 107"/>
            <p:cNvGrpSpPr/>
            <p:nvPr/>
          </p:nvGrpSpPr>
          <p:grpSpPr>
            <a:xfrm>
              <a:off x="1616036" y="10329365"/>
              <a:ext cx="109072" cy="345623"/>
              <a:chOff x="891241" y="5056211"/>
              <a:chExt cx="109072" cy="345623"/>
            </a:xfrm>
          </p:grpSpPr>
          <p:sp>
            <p:nvSpPr>
              <p:cNvPr id="109" name="Rectangle 108"/>
              <p:cNvSpPr/>
              <p:nvPr/>
            </p:nvSpPr>
            <p:spPr>
              <a:xfrm>
                <a:off x="892002" y="5056211"/>
                <a:ext cx="108000" cy="108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891241" y="5176610"/>
                <a:ext cx="108000" cy="108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 110"/>
              <p:cNvSpPr/>
              <p:nvPr/>
            </p:nvSpPr>
            <p:spPr>
              <a:xfrm>
                <a:off x="892313" y="5293834"/>
                <a:ext cx="108000" cy="108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2" name="Group 111"/>
            <p:cNvGrpSpPr/>
            <p:nvPr/>
          </p:nvGrpSpPr>
          <p:grpSpPr>
            <a:xfrm>
              <a:off x="1752726" y="10329365"/>
              <a:ext cx="109072" cy="345623"/>
              <a:chOff x="891241" y="5056211"/>
              <a:chExt cx="109072" cy="345623"/>
            </a:xfrm>
          </p:grpSpPr>
          <p:sp>
            <p:nvSpPr>
              <p:cNvPr id="113" name="Rectangle 112"/>
              <p:cNvSpPr/>
              <p:nvPr/>
            </p:nvSpPr>
            <p:spPr>
              <a:xfrm>
                <a:off x="892002" y="5056211"/>
                <a:ext cx="108000" cy="108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891241" y="5176610"/>
                <a:ext cx="108000" cy="108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Rectangle 114"/>
              <p:cNvSpPr/>
              <p:nvPr/>
            </p:nvSpPr>
            <p:spPr>
              <a:xfrm>
                <a:off x="892313" y="5293834"/>
                <a:ext cx="108000" cy="108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6" name="Group 115"/>
            <p:cNvGrpSpPr/>
            <p:nvPr/>
          </p:nvGrpSpPr>
          <p:grpSpPr>
            <a:xfrm>
              <a:off x="1896608" y="10328093"/>
              <a:ext cx="109072" cy="345623"/>
              <a:chOff x="891241" y="5056211"/>
              <a:chExt cx="109072" cy="345623"/>
            </a:xfrm>
          </p:grpSpPr>
          <p:sp>
            <p:nvSpPr>
              <p:cNvPr id="117" name="Rectangle 116"/>
              <p:cNvSpPr/>
              <p:nvPr/>
            </p:nvSpPr>
            <p:spPr>
              <a:xfrm>
                <a:off x="892002" y="5056211"/>
                <a:ext cx="108000" cy="108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Rectangle 117"/>
              <p:cNvSpPr/>
              <p:nvPr/>
            </p:nvSpPr>
            <p:spPr>
              <a:xfrm>
                <a:off x="891241" y="5176610"/>
                <a:ext cx="108000" cy="108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ectangle 118"/>
              <p:cNvSpPr/>
              <p:nvPr/>
            </p:nvSpPr>
            <p:spPr>
              <a:xfrm>
                <a:off x="892313" y="5293834"/>
                <a:ext cx="108000" cy="108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5" name="Group 4"/>
          <p:cNvGrpSpPr/>
          <p:nvPr/>
        </p:nvGrpSpPr>
        <p:grpSpPr>
          <a:xfrm>
            <a:off x="512462" y="3407303"/>
            <a:ext cx="1280510" cy="1229897"/>
            <a:chOff x="2219560" y="10103395"/>
            <a:chExt cx="1058273" cy="1016444"/>
          </a:xfrm>
        </p:grpSpPr>
        <p:grpSp>
          <p:nvGrpSpPr>
            <p:cNvPr id="105" name="Group 104"/>
            <p:cNvGrpSpPr/>
            <p:nvPr/>
          </p:nvGrpSpPr>
          <p:grpSpPr>
            <a:xfrm>
              <a:off x="2219560" y="10103395"/>
              <a:ext cx="1058273" cy="1016444"/>
              <a:chOff x="5622669" y="-1983574"/>
              <a:chExt cx="1058273" cy="1016444"/>
            </a:xfrm>
          </p:grpSpPr>
          <p:sp>
            <p:nvSpPr>
              <p:cNvPr id="106" name="Oval 105"/>
              <p:cNvSpPr/>
              <p:nvPr/>
            </p:nvSpPr>
            <p:spPr>
              <a:xfrm>
                <a:off x="5760431" y="-1983574"/>
                <a:ext cx="795095" cy="795021"/>
              </a:xfrm>
              <a:prstGeom prst="ellipse">
                <a:avLst/>
              </a:prstGeom>
              <a:solidFill>
                <a:srgbClr val="DD5C2D"/>
              </a:solidFill>
              <a:ln w="38100">
                <a:solidFill>
                  <a:srgbClr val="212C6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TextBox 106"/>
              <p:cNvSpPr txBox="1"/>
              <p:nvPr/>
            </p:nvSpPr>
            <p:spPr>
              <a:xfrm>
                <a:off x="5622669" y="-1213351"/>
                <a:ext cx="1058273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b="1" dirty="0">
                    <a:latin typeface="Helvetica Neue" charset="0"/>
                    <a:ea typeface="Helvetica Neue" charset="0"/>
                    <a:cs typeface="Helvetica Neue" charset="0"/>
                  </a:rPr>
                  <a:t>Streams</a:t>
                </a:r>
              </a:p>
            </p:txBody>
          </p:sp>
        </p:grpSp>
        <p:sp>
          <p:nvSpPr>
            <p:cNvPr id="120" name="Can 119"/>
            <p:cNvSpPr/>
            <p:nvPr/>
          </p:nvSpPr>
          <p:spPr>
            <a:xfrm rot="16200000">
              <a:off x="2629027" y="10277659"/>
              <a:ext cx="266142" cy="434590"/>
            </a:xfrm>
            <a:prstGeom prst="can">
              <a:avLst/>
            </a:prstGeom>
            <a:solidFill>
              <a:schemeClr val="bg1"/>
            </a:solidFill>
            <a:ln>
              <a:solidFill>
                <a:srgbClr val="212C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1" name="Picture 120"/>
            <p:cNvPicPr>
              <a:picLocks noChangeAspect="1"/>
            </p:cNvPicPr>
            <p:nvPr/>
          </p:nvPicPr>
          <p:blipFill>
            <a:blip r:embed="rId9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2674392" y="10388654"/>
              <a:ext cx="230805" cy="215505"/>
            </a:xfrm>
            <a:prstGeom prst="rect">
              <a:avLst/>
            </a:prstGeom>
          </p:spPr>
        </p:pic>
        <p:sp>
          <p:nvSpPr>
            <p:cNvPr id="122" name="Striped Right Arrow 121"/>
            <p:cNvSpPr/>
            <p:nvPr/>
          </p:nvSpPr>
          <p:spPr>
            <a:xfrm>
              <a:off x="2387307" y="10417430"/>
              <a:ext cx="163734" cy="173850"/>
            </a:xfrm>
            <a:prstGeom prst="stripedRightArrow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Striped Right Arrow 122"/>
            <p:cNvSpPr/>
            <p:nvPr/>
          </p:nvSpPr>
          <p:spPr>
            <a:xfrm>
              <a:off x="3004688" y="10417430"/>
              <a:ext cx="123015" cy="173850"/>
            </a:xfrm>
            <a:prstGeom prst="stripedRightArrow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394223" y="4767115"/>
            <a:ext cx="1549417" cy="1248606"/>
            <a:chOff x="7811048" y="10164945"/>
            <a:chExt cx="1280510" cy="1031905"/>
          </a:xfrm>
        </p:grpSpPr>
        <p:grpSp>
          <p:nvGrpSpPr>
            <p:cNvPr id="135" name="Group 134"/>
            <p:cNvGrpSpPr/>
            <p:nvPr/>
          </p:nvGrpSpPr>
          <p:grpSpPr>
            <a:xfrm>
              <a:off x="7811048" y="10164945"/>
              <a:ext cx="1280510" cy="1031905"/>
              <a:chOff x="10696772" y="7369301"/>
              <a:chExt cx="1280510" cy="1031905"/>
            </a:xfrm>
          </p:grpSpPr>
          <p:sp>
            <p:nvSpPr>
              <p:cNvPr id="136" name="Oval 135"/>
              <p:cNvSpPr/>
              <p:nvPr/>
            </p:nvSpPr>
            <p:spPr>
              <a:xfrm>
                <a:off x="10939825" y="7369301"/>
                <a:ext cx="795095" cy="795021"/>
              </a:xfrm>
              <a:prstGeom prst="ellipse">
                <a:avLst/>
              </a:prstGeom>
              <a:solidFill>
                <a:srgbClr val="DD5C2D"/>
              </a:solidFill>
              <a:ln w="38100">
                <a:solidFill>
                  <a:srgbClr val="212C6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TextBox 136"/>
              <p:cNvSpPr txBox="1"/>
              <p:nvPr/>
            </p:nvSpPr>
            <p:spPr>
              <a:xfrm>
                <a:off x="10696772" y="8154985"/>
                <a:ext cx="128051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b="1" dirty="0">
                    <a:latin typeface="Helvetica Neue" charset="0"/>
                    <a:ea typeface="Helvetica Neue" charset="0"/>
                    <a:cs typeface="Helvetica Neue" charset="0"/>
                  </a:rPr>
                  <a:t>Data</a:t>
                </a:r>
              </a:p>
            </p:txBody>
          </p:sp>
        </p:grpSp>
        <p:sp>
          <p:nvSpPr>
            <p:cNvPr id="159" name="Can 158"/>
            <p:cNvSpPr/>
            <p:nvPr/>
          </p:nvSpPr>
          <p:spPr>
            <a:xfrm>
              <a:off x="8234383" y="10315701"/>
              <a:ext cx="333769" cy="366869"/>
            </a:xfrm>
            <a:prstGeom prst="can">
              <a:avLst/>
            </a:prstGeom>
            <a:solidFill>
              <a:schemeClr val="bg1"/>
            </a:solidFill>
            <a:ln>
              <a:solidFill>
                <a:srgbClr val="212B6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160" name="Can 159"/>
            <p:cNvSpPr/>
            <p:nvPr/>
          </p:nvSpPr>
          <p:spPr>
            <a:xfrm>
              <a:off x="8326095" y="10455112"/>
              <a:ext cx="333769" cy="366869"/>
            </a:xfrm>
            <a:prstGeom prst="can">
              <a:avLst/>
            </a:prstGeom>
            <a:solidFill>
              <a:schemeClr val="bg1"/>
            </a:solidFill>
            <a:ln>
              <a:solidFill>
                <a:srgbClr val="212B6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pic>
          <p:nvPicPr>
            <p:cNvPr id="161" name="Picture 160"/>
            <p:cNvPicPr>
              <a:picLocks noChangeAspect="1"/>
            </p:cNvPicPr>
            <p:nvPr/>
          </p:nvPicPr>
          <p:blipFill>
            <a:blip r:embed="rId9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8380173" y="10572007"/>
              <a:ext cx="230805" cy="215505"/>
            </a:xfrm>
            <a:prstGeom prst="rect">
              <a:avLst/>
            </a:prstGeom>
          </p:spPr>
        </p:pic>
      </p:grpSp>
      <p:grpSp>
        <p:nvGrpSpPr>
          <p:cNvPr id="162" name="Group 161"/>
          <p:cNvGrpSpPr/>
          <p:nvPr/>
        </p:nvGrpSpPr>
        <p:grpSpPr>
          <a:xfrm>
            <a:off x="562191" y="8040796"/>
            <a:ext cx="1280510" cy="1511644"/>
            <a:chOff x="7108848" y="4823670"/>
            <a:chExt cx="1058273" cy="1249293"/>
          </a:xfrm>
        </p:grpSpPr>
        <p:grpSp>
          <p:nvGrpSpPr>
            <p:cNvPr id="163" name="Group 162"/>
            <p:cNvGrpSpPr/>
            <p:nvPr/>
          </p:nvGrpSpPr>
          <p:grpSpPr>
            <a:xfrm>
              <a:off x="7108848" y="4880972"/>
              <a:ext cx="1058273" cy="1191991"/>
              <a:chOff x="2058277" y="4802140"/>
              <a:chExt cx="1058273" cy="1191991"/>
            </a:xfrm>
          </p:grpSpPr>
          <p:sp>
            <p:nvSpPr>
              <p:cNvPr id="167" name="Oval 166"/>
              <p:cNvSpPr/>
              <p:nvPr/>
            </p:nvSpPr>
            <p:spPr>
              <a:xfrm>
                <a:off x="2218348" y="4802140"/>
                <a:ext cx="795095" cy="795095"/>
              </a:xfrm>
              <a:prstGeom prst="ellipse">
                <a:avLst/>
              </a:prstGeom>
              <a:solidFill>
                <a:srgbClr val="DD5C2D"/>
              </a:solidFill>
              <a:ln w="38100">
                <a:solidFill>
                  <a:srgbClr val="212C6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9" name="TextBox 168"/>
              <p:cNvSpPr txBox="1"/>
              <p:nvPr/>
            </p:nvSpPr>
            <p:spPr>
              <a:xfrm>
                <a:off x="2058277" y="5594021"/>
                <a:ext cx="105827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b="1" dirty="0">
                    <a:latin typeface="Helvetica Neue" charset="0"/>
                    <a:ea typeface="Helvetica Neue" charset="0"/>
                    <a:cs typeface="Helvetica Neue" charset="0"/>
                  </a:rPr>
                  <a:t>Numerical Computing</a:t>
                </a:r>
              </a:p>
            </p:txBody>
          </p:sp>
        </p:grpSp>
        <p:pic>
          <p:nvPicPr>
            <p:cNvPr id="165" name="Picture 164"/>
            <p:cNvPicPr>
              <a:picLocks noChangeAspect="1"/>
            </p:cNvPicPr>
            <p:nvPr/>
          </p:nvPicPr>
          <p:blipFill>
            <a:blip r:embed="rId10" cstate="print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55041" y="4823670"/>
              <a:ext cx="849499" cy="849499"/>
            </a:xfrm>
            <a:prstGeom prst="rect">
              <a:avLst/>
            </a:prstGeom>
          </p:spPr>
        </p:pic>
      </p:grpSp>
      <p:grpSp>
        <p:nvGrpSpPr>
          <p:cNvPr id="173" name="Group 172"/>
          <p:cNvGrpSpPr/>
          <p:nvPr/>
        </p:nvGrpSpPr>
        <p:grpSpPr>
          <a:xfrm>
            <a:off x="620816" y="6723060"/>
            <a:ext cx="1097044" cy="1494217"/>
            <a:chOff x="6000997" y="4844237"/>
            <a:chExt cx="906648" cy="1234890"/>
          </a:xfrm>
        </p:grpSpPr>
        <p:grpSp>
          <p:nvGrpSpPr>
            <p:cNvPr id="174" name="Group 173"/>
            <p:cNvGrpSpPr/>
            <p:nvPr/>
          </p:nvGrpSpPr>
          <p:grpSpPr>
            <a:xfrm>
              <a:off x="6000997" y="4883922"/>
              <a:ext cx="906648" cy="1195205"/>
              <a:chOff x="1982515" y="5976494"/>
              <a:chExt cx="906648" cy="1195205"/>
            </a:xfrm>
          </p:grpSpPr>
          <p:sp>
            <p:nvSpPr>
              <p:cNvPr id="187" name="Oval 186"/>
              <p:cNvSpPr/>
              <p:nvPr/>
            </p:nvSpPr>
            <p:spPr>
              <a:xfrm>
                <a:off x="2045603" y="5976494"/>
                <a:ext cx="795095" cy="795095"/>
              </a:xfrm>
              <a:prstGeom prst="ellipse">
                <a:avLst/>
              </a:prstGeom>
              <a:solidFill>
                <a:srgbClr val="DD5C2D"/>
              </a:solidFill>
              <a:ln w="38100">
                <a:solidFill>
                  <a:srgbClr val="212C6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8" name="TextBox 187"/>
              <p:cNvSpPr txBox="1"/>
              <p:nvPr/>
            </p:nvSpPr>
            <p:spPr>
              <a:xfrm>
                <a:off x="1982515" y="6771589"/>
                <a:ext cx="90664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b="1" dirty="0">
                    <a:latin typeface="Helvetica Neue" charset="0"/>
                    <a:ea typeface="Helvetica Neue" charset="0"/>
                    <a:cs typeface="Helvetica Neue" charset="0"/>
                  </a:rPr>
                  <a:t>Data Science</a:t>
                </a:r>
              </a:p>
            </p:txBody>
          </p:sp>
        </p:grpSp>
        <p:pic>
          <p:nvPicPr>
            <p:cNvPr id="175" name="Picture 174"/>
            <p:cNvPicPr>
              <a:picLocks noChangeAspect="1"/>
            </p:cNvPicPr>
            <p:nvPr/>
          </p:nvPicPr>
          <p:blipFill>
            <a:blip r:embed="rId12" cstate="email">
              <a:lum bright="10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077825" y="4844237"/>
              <a:ext cx="702065" cy="702065"/>
            </a:xfrm>
            <a:prstGeom prst="rect">
              <a:avLst/>
            </a:prstGeom>
          </p:spPr>
        </p:pic>
      </p:grpSp>
      <p:sp>
        <p:nvSpPr>
          <p:cNvPr id="124" name="Titre 2"/>
          <p:cNvSpPr txBox="1">
            <a:spLocks/>
          </p:cNvSpPr>
          <p:nvPr/>
        </p:nvSpPr>
        <p:spPr>
          <a:xfrm>
            <a:off x="209159" y="188903"/>
            <a:ext cx="6698485" cy="1068372"/>
          </a:xfrm>
          <a:prstGeom prst="rect">
            <a:avLst/>
          </a:prstGeom>
        </p:spPr>
        <p:txBody>
          <a:bodyPr lIns="81542" tIns="40771" rIns="81542" bIns="40771" anchor="ctr">
            <a:noAutofit/>
          </a:bodyPr>
          <a:lstStyle>
            <a:lvl1pPr algn="l" defTabSz="579990" rtl="0" eaLnBrk="1" latinLnBrk="0" hangingPunct="1">
              <a:spcBef>
                <a:spcPct val="0"/>
              </a:spcBef>
              <a:buNone/>
              <a:defRPr sz="4400" b="1" kern="1200">
                <a:solidFill>
                  <a:srgbClr val="253A65"/>
                </a:solidFill>
                <a:latin typeface="Helvetica Neue"/>
                <a:ea typeface="+mj-ea"/>
                <a:cs typeface="Helvetica Neue"/>
              </a:defRPr>
            </a:lvl1pPr>
          </a:lstStyle>
          <a:p>
            <a:pPr algn="ctr"/>
            <a:r>
              <a:rPr lang="en-US" sz="3600" dirty="0"/>
              <a:t>Big Data Automation Module</a:t>
            </a:r>
            <a:endParaRPr lang="fr-FR" sz="3600" dirty="0"/>
          </a:p>
        </p:txBody>
      </p:sp>
      <p:pic>
        <p:nvPicPr>
          <p:cNvPr id="125" name="Image 14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0059" y="71951"/>
            <a:ext cx="5574741" cy="1196598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1564446834"/>
      </p:ext>
    </p:extLst>
  </p:cSld>
  <p:clrMapOvr>
    <a:masterClrMapping/>
  </p:clrMapOvr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png"/></Relationships>
</file>

<file path=ppt/theme/theme1.xml><?xml version="1.0" encoding="utf-8"?>
<a:theme xmlns:a="http://schemas.openxmlformats.org/drawingml/2006/main" name="1_Activeeon Presentation Template">
  <a:themeElements>
    <a:clrScheme name="AE Blu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253A65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12700" dist="127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254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12700" dist="127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3175" cap="flat">
          <a:noFill/>
          <a:miter lim="400000"/>
        </a:ln>
        <a:effectLst>
          <a:outerShdw blurRad="12700" dist="127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27093" tIns="27093" rIns="27093" bIns="27093" numCol="1" spcCol="38100" rtlCol="0" anchor="ctr">
        <a:spAutoFit/>
      </a:bodyPr>
      <a:lstStyle>
        <a:defPPr marL="0" marR="0" indent="0" algn="ctr" defTabSz="8255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3175" cap="flat">
          <a:noFill/>
          <a:miter lim="400000"/>
        </a:ln>
        <a:effectLst/>
      </a:spPr>
      <a:bodyPr rot="0" spcFirstLastPara="1" vertOverflow="overflow" horzOverflow="overflow" vert="horz" wrap="square" lIns="27093" tIns="27093" rIns="27093" bIns="27093" numCol="1" spcCol="38100" rtlCol="0" anchor="ctr">
        <a:spAutoFit/>
      </a:bodyPr>
      <a:lstStyle>
        <a:defPPr marL="0" marR="0" indent="0" algn="ctr" defTabSz="8255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112334</TotalTime>
  <Words>696</Words>
  <Application>Microsoft Macintosh PowerPoint</Application>
  <PresentationFormat>Custom</PresentationFormat>
  <Paragraphs>251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Arial</vt:lpstr>
      <vt:lpstr>Avenir Roman</vt:lpstr>
      <vt:lpstr>Helvetica Light</vt:lpstr>
      <vt:lpstr>Helvetica Neue</vt:lpstr>
      <vt:lpstr>Wingdings</vt:lpstr>
      <vt:lpstr>1_Activeeon Presentation Template</vt:lpstr>
      <vt:lpstr>Core Product Architecture</vt:lpstr>
      <vt:lpstr> </vt:lpstr>
      <vt:lpstr> </vt:lpstr>
      <vt:lpstr> </vt:lpstr>
      <vt:lpstr> </vt:lpstr>
      <vt:lpstr>PowerPoint Presentation</vt:lpstr>
      <vt:lpstr> </vt:lpstr>
    </vt:vector>
  </TitlesOfParts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ProActive Cloud Automation</dc:title>
  <dc:creator>dcaromel</dc:creator>
  <cp:lastModifiedBy>Brian Amedro</cp:lastModifiedBy>
  <cp:revision>1605</cp:revision>
  <cp:lastPrinted>2017-05-13T15:04:52Z</cp:lastPrinted>
  <dcterms:modified xsi:type="dcterms:W3CDTF">2017-06-05T12:32:30Z</dcterms:modified>
</cp:coreProperties>
</file>